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4"/>
  </p:sldMasterIdLst>
  <p:notesMasterIdLst>
    <p:notesMasterId r:id="rId25"/>
  </p:notesMasterIdLst>
  <p:sldIdLst>
    <p:sldId id="256" r:id="rId5"/>
    <p:sldId id="321" r:id="rId6"/>
    <p:sldId id="385" r:id="rId7"/>
    <p:sldId id="386" r:id="rId8"/>
    <p:sldId id="387" r:id="rId9"/>
    <p:sldId id="374" r:id="rId10"/>
    <p:sldId id="354" r:id="rId11"/>
    <p:sldId id="378" r:id="rId12"/>
    <p:sldId id="384" r:id="rId13"/>
    <p:sldId id="388" r:id="rId14"/>
    <p:sldId id="332" r:id="rId15"/>
    <p:sldId id="273" r:id="rId16"/>
    <p:sldId id="366" r:id="rId17"/>
    <p:sldId id="382" r:id="rId18"/>
    <p:sldId id="355" r:id="rId19"/>
    <p:sldId id="379" r:id="rId20"/>
    <p:sldId id="337" r:id="rId21"/>
    <p:sldId id="326" r:id="rId22"/>
    <p:sldId id="281" r:id="rId23"/>
    <p:sldId id="338"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D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FAA9FF-D859-44D5-BE75-F50F9A74F983}" v="918" dt="2021-10-13T13:37:27.03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84"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78DD600-A4CD-4E21-82CD-A42DF0E381BB}" type="datetimeFigureOut">
              <a:rPr lang="de-CH" smtClean="0"/>
              <a:t>15.10.2021</a:t>
            </a:fld>
            <a:endParaRPr lang="de-CH"/>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4B81ECC-3909-404A-9FAC-2DC08E84FA29}" type="slidenum">
              <a:rPr lang="de-CH" smtClean="0"/>
              <a:t>‹Nr.›</a:t>
            </a:fld>
            <a:endParaRPr lang="de-CH"/>
          </a:p>
        </p:txBody>
      </p:sp>
    </p:spTree>
    <p:extLst>
      <p:ext uri="{BB962C8B-B14F-4D97-AF65-F5344CB8AC3E}">
        <p14:creationId xmlns:p14="http://schemas.microsoft.com/office/powerpoint/2010/main" val="31238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395D68D7-A529-4E0C-B23A-B89ADB2EEB92}" type="slidenum">
              <a:rPr lang="de-CH" smtClean="0"/>
              <a:pPr/>
              <a:t>3</a:t>
            </a:fld>
            <a:endParaRPr lang="de-CH"/>
          </a:p>
        </p:txBody>
      </p:sp>
    </p:spTree>
    <p:extLst>
      <p:ext uri="{BB962C8B-B14F-4D97-AF65-F5344CB8AC3E}">
        <p14:creationId xmlns:p14="http://schemas.microsoft.com/office/powerpoint/2010/main" val="182451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395D68D7-A529-4E0C-B23A-B89ADB2EEB92}" type="slidenum">
              <a:rPr lang="de-CH" smtClean="0"/>
              <a:pPr/>
              <a:t>15</a:t>
            </a:fld>
            <a:endParaRPr lang="de-CH"/>
          </a:p>
        </p:txBody>
      </p:sp>
    </p:spTree>
    <p:extLst>
      <p:ext uri="{BB962C8B-B14F-4D97-AF65-F5344CB8AC3E}">
        <p14:creationId xmlns:p14="http://schemas.microsoft.com/office/powerpoint/2010/main" val="27322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395D68D7-A529-4E0C-B23A-B89ADB2EEB92}" type="slidenum">
              <a:rPr lang="de-CH" smtClean="0"/>
              <a:pPr/>
              <a:t>4</a:t>
            </a:fld>
            <a:endParaRPr lang="de-CH"/>
          </a:p>
        </p:txBody>
      </p:sp>
    </p:spTree>
    <p:extLst>
      <p:ext uri="{BB962C8B-B14F-4D97-AF65-F5344CB8AC3E}">
        <p14:creationId xmlns:p14="http://schemas.microsoft.com/office/powerpoint/2010/main" val="2123306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395D68D7-A529-4E0C-B23A-B89ADB2EEB92}" type="slidenum">
              <a:rPr lang="de-CH" smtClean="0"/>
              <a:pPr/>
              <a:t>5</a:t>
            </a:fld>
            <a:endParaRPr lang="de-CH"/>
          </a:p>
        </p:txBody>
      </p:sp>
    </p:spTree>
    <p:extLst>
      <p:ext uri="{BB962C8B-B14F-4D97-AF65-F5344CB8AC3E}">
        <p14:creationId xmlns:p14="http://schemas.microsoft.com/office/powerpoint/2010/main" val="3926599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395D68D7-A529-4E0C-B23A-B89ADB2EEB92}" type="slidenum">
              <a:rPr lang="de-CH" smtClean="0"/>
              <a:pPr/>
              <a:t>6</a:t>
            </a:fld>
            <a:endParaRPr lang="de-CH"/>
          </a:p>
        </p:txBody>
      </p:sp>
    </p:spTree>
    <p:extLst>
      <p:ext uri="{BB962C8B-B14F-4D97-AF65-F5344CB8AC3E}">
        <p14:creationId xmlns:p14="http://schemas.microsoft.com/office/powerpoint/2010/main" val="1312254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395D68D7-A529-4E0C-B23A-B89ADB2EEB92}" type="slidenum">
              <a:rPr lang="de-CH" smtClean="0"/>
              <a:pPr/>
              <a:t>7</a:t>
            </a:fld>
            <a:endParaRPr lang="de-CH"/>
          </a:p>
        </p:txBody>
      </p:sp>
    </p:spTree>
    <p:extLst>
      <p:ext uri="{BB962C8B-B14F-4D97-AF65-F5344CB8AC3E}">
        <p14:creationId xmlns:p14="http://schemas.microsoft.com/office/powerpoint/2010/main" val="304887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395D68D7-A529-4E0C-B23A-B89ADB2EEB92}" type="slidenum">
              <a:rPr lang="de-CH" smtClean="0"/>
              <a:pPr/>
              <a:t>8</a:t>
            </a:fld>
            <a:endParaRPr lang="de-CH"/>
          </a:p>
        </p:txBody>
      </p:sp>
    </p:spTree>
    <p:extLst>
      <p:ext uri="{BB962C8B-B14F-4D97-AF65-F5344CB8AC3E}">
        <p14:creationId xmlns:p14="http://schemas.microsoft.com/office/powerpoint/2010/main" val="4044017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395D68D7-A529-4E0C-B23A-B89ADB2EEB92}" type="slidenum">
              <a:rPr lang="de-CH" smtClean="0"/>
              <a:pPr/>
              <a:t>9</a:t>
            </a:fld>
            <a:endParaRPr lang="de-CH"/>
          </a:p>
        </p:txBody>
      </p:sp>
    </p:spTree>
    <p:extLst>
      <p:ext uri="{BB962C8B-B14F-4D97-AF65-F5344CB8AC3E}">
        <p14:creationId xmlns:p14="http://schemas.microsoft.com/office/powerpoint/2010/main" val="1022141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395D68D7-A529-4E0C-B23A-B89ADB2EEB92}" type="slidenum">
              <a:rPr lang="de-CH" smtClean="0"/>
              <a:pPr/>
              <a:t>13</a:t>
            </a:fld>
            <a:endParaRPr lang="de-CH"/>
          </a:p>
        </p:txBody>
      </p:sp>
    </p:spTree>
    <p:extLst>
      <p:ext uri="{BB962C8B-B14F-4D97-AF65-F5344CB8AC3E}">
        <p14:creationId xmlns:p14="http://schemas.microsoft.com/office/powerpoint/2010/main" val="176231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395D68D7-A529-4E0C-B23A-B89ADB2EEB92}" type="slidenum">
              <a:rPr lang="de-CH" smtClean="0"/>
              <a:pPr/>
              <a:t>14</a:t>
            </a:fld>
            <a:endParaRPr lang="de-CH"/>
          </a:p>
        </p:txBody>
      </p:sp>
    </p:spTree>
    <p:extLst>
      <p:ext uri="{BB962C8B-B14F-4D97-AF65-F5344CB8AC3E}">
        <p14:creationId xmlns:p14="http://schemas.microsoft.com/office/powerpoint/2010/main" val="112516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8"/>
            <a:ext cx="10363200" cy="1470025"/>
          </a:xfrm>
        </p:spPr>
        <p:txBody>
          <a:bodyPr/>
          <a:lstStyle/>
          <a:p>
            <a:r>
              <a:rPr lang="de-DE"/>
              <a:t>Mastertitelformat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a:p>
        </p:txBody>
      </p:sp>
      <p:sp>
        <p:nvSpPr>
          <p:cNvPr id="4" name="Datumsplatzhalter 3"/>
          <p:cNvSpPr>
            <a:spLocks noGrp="1"/>
          </p:cNvSpPr>
          <p:nvPr>
            <p:ph type="dt" sz="half" idx="10"/>
          </p:nvPr>
        </p:nvSpPr>
        <p:spPr>
          <a:xfrm>
            <a:off x="609600" y="6356363"/>
            <a:ext cx="2844800" cy="365125"/>
          </a:xfrm>
          <a:prstGeom prst="rect">
            <a:avLst/>
          </a:prstGeom>
        </p:spPr>
        <p:txBody>
          <a:bodyPr/>
          <a:lstStyle/>
          <a:p>
            <a:fld id="{CF18A036-D041-4D53-BC20-5108E73F27F7}" type="datetime1">
              <a:rPr lang="en-US" smtClean="0"/>
              <a:t>10/15/2021</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39562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a:xfrm>
            <a:off x="609600" y="6356363"/>
            <a:ext cx="2844800" cy="365125"/>
          </a:xfrm>
          <a:prstGeom prst="rect">
            <a:avLst/>
          </a:prstGeom>
        </p:spPr>
        <p:txBody>
          <a:bodyPr/>
          <a:lstStyle/>
          <a:p>
            <a:fld id="{11295A1C-C564-4837-80FE-489710342F63}" type="datetime1">
              <a:rPr lang="en-US" smtClean="0"/>
              <a:t>10/15/2021</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6D22F896-40B5-4ADD-8801-0D06FADFA095}" type="slidenum">
              <a:rPr lang="en-US" smtClean="0"/>
              <a:t>‹Nr.›</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349" y="6383066"/>
            <a:ext cx="25241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350" y="6383068"/>
            <a:ext cx="25241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95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1785600" y="274639"/>
            <a:ext cx="36576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812800" y="274639"/>
            <a:ext cx="107696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a:xfrm>
            <a:off x="609600" y="6356363"/>
            <a:ext cx="2844800" cy="365125"/>
          </a:xfrm>
          <a:prstGeom prst="rect">
            <a:avLst/>
          </a:prstGeom>
        </p:spPr>
        <p:txBody>
          <a:bodyPr/>
          <a:lstStyle/>
          <a:p>
            <a:fld id="{BFFE3F2C-DF1E-4271-BA5D-79486C2328DA}" type="datetime1">
              <a:rPr lang="en-US" smtClean="0"/>
              <a:t>10/15/2021</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6D22F896-40B5-4ADD-8801-0D06FADFA095}" type="slidenum">
              <a:rPr lang="en-US" smtClean="0"/>
              <a:t>‹Nr.›</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349" y="6383066"/>
            <a:ext cx="25241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350" y="6383068"/>
            <a:ext cx="25241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8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a:xfrm>
            <a:off x="609600" y="6356363"/>
            <a:ext cx="2844800" cy="365125"/>
          </a:xfrm>
          <a:prstGeom prst="rect">
            <a:avLst/>
          </a:prstGeom>
        </p:spPr>
        <p:txBody>
          <a:bodyPr/>
          <a:lstStyle/>
          <a:p>
            <a:fld id="{61BEF550-33B9-4A31-96A0-C26735DA24EB}" type="datetime1">
              <a:rPr lang="en-US" smtClean="0"/>
              <a:t>10/15/2021</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4198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13"/>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a:xfrm>
            <a:off x="609600" y="6356363"/>
            <a:ext cx="2844800" cy="365125"/>
          </a:xfrm>
          <a:prstGeom prst="rect">
            <a:avLst/>
          </a:prstGeom>
        </p:spPr>
        <p:txBody>
          <a:bodyPr/>
          <a:lstStyle/>
          <a:p>
            <a:fld id="{068CD2D7-70C7-469D-B398-46CD610C9CC8}" type="datetime1">
              <a:rPr lang="en-US" smtClean="0"/>
              <a:t>10/15/2021</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286971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Inhaltsplatzhalter 2"/>
          <p:cNvSpPr>
            <a:spLocks noGrp="1"/>
          </p:cNvSpPr>
          <p:nvPr>
            <p:ph sz="half" idx="1"/>
          </p:nvPr>
        </p:nvSpPr>
        <p:spPr>
          <a:xfrm>
            <a:off x="8128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82296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a:xfrm>
            <a:off x="609600" y="6356363"/>
            <a:ext cx="2844800" cy="365125"/>
          </a:xfrm>
          <a:prstGeom prst="rect">
            <a:avLst/>
          </a:prstGeom>
        </p:spPr>
        <p:txBody>
          <a:bodyPr/>
          <a:lstStyle/>
          <a:p>
            <a:fld id="{15102D16-F6CD-47B4-9291-406BAF26CC0C}" type="datetime1">
              <a:rPr lang="en-US" smtClean="0"/>
              <a:t>10/15/2021</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2031663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Mastertitelformat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a:xfrm>
            <a:off x="609600" y="6356363"/>
            <a:ext cx="2844800" cy="365125"/>
          </a:xfrm>
          <a:prstGeom prst="rect">
            <a:avLst/>
          </a:prstGeom>
        </p:spPr>
        <p:txBody>
          <a:bodyPr/>
          <a:lstStyle/>
          <a:p>
            <a:fld id="{C6D41594-766F-4FF0-8A16-25FF3DBB4063}" type="datetime1">
              <a:rPr lang="en-US" smtClean="0"/>
              <a:t>10/15/2021</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127811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Datumsplatzhalter 2"/>
          <p:cNvSpPr>
            <a:spLocks noGrp="1"/>
          </p:cNvSpPr>
          <p:nvPr>
            <p:ph type="dt" sz="half" idx="10"/>
          </p:nvPr>
        </p:nvSpPr>
        <p:spPr>
          <a:xfrm>
            <a:off x="609600" y="6356363"/>
            <a:ext cx="2844800" cy="365125"/>
          </a:xfrm>
          <a:prstGeom prst="rect">
            <a:avLst/>
          </a:prstGeom>
        </p:spPr>
        <p:txBody>
          <a:bodyPr/>
          <a:lstStyle/>
          <a:p>
            <a:fld id="{79A3B719-BC16-4870-A3A6-DD63B40764C7}" type="datetime1">
              <a:rPr lang="en-US" smtClean="0"/>
              <a:t>10/15/2021</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3622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09600" y="6356363"/>
            <a:ext cx="2844800" cy="365125"/>
          </a:xfrm>
          <a:prstGeom prst="rect">
            <a:avLst/>
          </a:prstGeom>
        </p:spPr>
        <p:txBody>
          <a:bodyPr/>
          <a:lstStyle/>
          <a:p>
            <a:fld id="{AFA13B52-ED09-44EC-BF15-499494AF01D9}" type="datetime1">
              <a:rPr lang="en-US" smtClean="0"/>
              <a:t>10/15/2021</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374076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a:xfrm>
            <a:off x="609600" y="6356363"/>
            <a:ext cx="2844800" cy="365125"/>
          </a:xfrm>
          <a:prstGeom prst="rect">
            <a:avLst/>
          </a:prstGeom>
        </p:spPr>
        <p:txBody>
          <a:bodyPr/>
          <a:lstStyle/>
          <a:p>
            <a:fld id="{B6B0AB46-42AB-40A9-AF73-C2C618ED17C3}" type="datetime1">
              <a:rPr lang="en-US" smtClean="0"/>
              <a:t>10/15/2021</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6D22F896-40B5-4ADD-8801-0D06FADFA095}" type="slidenum">
              <a:rPr lang="en-US" smtClean="0"/>
              <a:t>‹Nr.›</a:t>
            </a:fld>
            <a:endParaRPr lang="en-US"/>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082" y="6364615"/>
            <a:ext cx="2520176" cy="336234"/>
          </a:xfrm>
          <a:prstGeom prst="rect">
            <a:avLst/>
          </a:prstGeom>
        </p:spPr>
      </p:pic>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083" y="6364615"/>
            <a:ext cx="2520176" cy="336234"/>
          </a:xfrm>
          <a:prstGeom prst="rect">
            <a:avLst/>
          </a:prstGeom>
        </p:spPr>
      </p:pic>
    </p:spTree>
    <p:extLst>
      <p:ext uri="{BB962C8B-B14F-4D97-AF65-F5344CB8AC3E}">
        <p14:creationId xmlns:p14="http://schemas.microsoft.com/office/powerpoint/2010/main" val="401202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a:xfrm>
            <a:off x="609600" y="6356363"/>
            <a:ext cx="2844800" cy="365125"/>
          </a:xfrm>
          <a:prstGeom prst="rect">
            <a:avLst/>
          </a:prstGeom>
        </p:spPr>
        <p:txBody>
          <a:bodyPr/>
          <a:lstStyle/>
          <a:p>
            <a:fld id="{E987DCC2-4EF7-429F-B9E8-298BB7050D55}" type="datetime1">
              <a:rPr lang="en-US" smtClean="0"/>
              <a:t>10/15/2021</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6D22F896-40B5-4ADD-8801-0D06FADFA095}" type="slidenum">
              <a:rPr lang="en-US" smtClean="0"/>
              <a:t>‹Nr.›</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349" y="6371915"/>
            <a:ext cx="25241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350" y="6371917"/>
            <a:ext cx="25241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57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Fußzeilenplatzhalt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‹Nr.›</a:t>
            </a:fld>
            <a:endParaRPr lang="en-US"/>
          </a:p>
        </p:txBody>
      </p:sp>
      <p:pic>
        <p:nvPicPr>
          <p:cNvPr id="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50015"/>
            <a:ext cx="1639888"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Grafik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80576" y="116632"/>
            <a:ext cx="816104" cy="816104"/>
          </a:xfrm>
          <a:prstGeom prst="rect">
            <a:avLst/>
          </a:prstGeom>
          <a:effectLst>
            <a:outerShdw blurRad="76200" dist="12700" dir="8100000" sy="-23000" kx="800400" algn="br" rotWithShape="0">
              <a:prstClr val="black">
                <a:alpha val="20000"/>
              </a:prstClr>
            </a:outerShdw>
          </a:effectLst>
        </p:spPr>
      </p:pic>
    </p:spTree>
    <p:extLst>
      <p:ext uri="{BB962C8B-B14F-4D97-AF65-F5344CB8AC3E}">
        <p14:creationId xmlns:p14="http://schemas.microsoft.com/office/powerpoint/2010/main" val="114323218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marc.baumann@invethos.c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FDA74-F2E4-4943-AA48-2FAEC1493B47}"/>
              </a:ext>
            </a:extLst>
          </p:cNvPr>
          <p:cNvSpPr>
            <a:spLocks noGrp="1"/>
          </p:cNvSpPr>
          <p:nvPr>
            <p:ph type="ctrTitle"/>
          </p:nvPr>
        </p:nvSpPr>
        <p:spPr/>
        <p:txBody>
          <a:bodyPr/>
          <a:lstStyle/>
          <a:p>
            <a:r>
              <a:rPr lang="de-CH" dirty="0">
                <a:latin typeface="Heebo Light" pitchFamily="2" charset="-79"/>
                <a:cs typeface="Heebo Light" pitchFamily="2" charset="-79"/>
              </a:rPr>
              <a:t>Invethos Anlagen</a:t>
            </a:r>
            <a:br>
              <a:rPr lang="de-CH" dirty="0">
                <a:latin typeface="Heebo Light" pitchFamily="2" charset="-79"/>
                <a:cs typeface="Heebo Light" pitchFamily="2" charset="-79"/>
              </a:rPr>
            </a:br>
            <a:r>
              <a:rPr lang="de-CH" dirty="0">
                <a:latin typeface="Heebo Light" pitchFamily="2" charset="-79"/>
                <a:cs typeface="Heebo Light" pitchFamily="2" charset="-79"/>
              </a:rPr>
              <a:t>Fokus Inflation, Rück- und Ausblick</a:t>
            </a:r>
          </a:p>
        </p:txBody>
      </p:sp>
      <p:sp>
        <p:nvSpPr>
          <p:cNvPr id="3" name="Untertitel 2">
            <a:extLst>
              <a:ext uri="{FF2B5EF4-FFF2-40B4-BE49-F238E27FC236}">
                <a16:creationId xmlns:a16="http://schemas.microsoft.com/office/drawing/2014/main" id="{553CC019-0194-4A04-B68C-E47ED9B5AEEE}"/>
              </a:ext>
            </a:extLst>
          </p:cNvPr>
          <p:cNvSpPr>
            <a:spLocks noGrp="1"/>
          </p:cNvSpPr>
          <p:nvPr>
            <p:ph type="subTitle" idx="1"/>
          </p:nvPr>
        </p:nvSpPr>
        <p:spPr/>
        <p:txBody>
          <a:bodyPr vert="horz" lIns="91440" tIns="45720" rIns="91440" bIns="45720" rtlCol="0" anchor="t">
            <a:normAutofit/>
          </a:bodyPr>
          <a:lstStyle/>
          <a:p>
            <a:r>
              <a:rPr lang="de-CH">
                <a:latin typeface="Heebo Light" pitchFamily="2" charset="-79"/>
                <a:cs typeface="Heebo Light" pitchFamily="2" charset="-79"/>
              </a:rPr>
              <a:t>Invethos AG</a:t>
            </a:r>
          </a:p>
          <a:p>
            <a:r>
              <a:rPr lang="de-CH">
                <a:latin typeface="Heebo Light" pitchFamily="2" charset="-79"/>
                <a:cs typeface="Heebo Light" pitchFamily="2" charset="-79"/>
              </a:rPr>
              <a:t>Oktober 2021</a:t>
            </a:r>
          </a:p>
        </p:txBody>
      </p:sp>
      <p:sp>
        <p:nvSpPr>
          <p:cNvPr id="4" name="Foliennummernplatzhalter 3">
            <a:extLst>
              <a:ext uri="{FF2B5EF4-FFF2-40B4-BE49-F238E27FC236}">
                <a16:creationId xmlns:a16="http://schemas.microsoft.com/office/drawing/2014/main" id="{BDF31EC2-5801-4AA5-B88C-6F9F5F96733F}"/>
              </a:ext>
            </a:extLst>
          </p:cNvPr>
          <p:cNvSpPr>
            <a:spLocks noGrp="1"/>
          </p:cNvSpPr>
          <p:nvPr>
            <p:ph type="sldNum" sz="quarter" idx="12"/>
          </p:nvPr>
        </p:nvSpPr>
        <p:spPr/>
        <p:txBody>
          <a:bodyPr/>
          <a:lstStyle/>
          <a:p>
            <a:fld id="{6D22F896-40B5-4ADD-8801-0D06FADFA095}" type="slidenum">
              <a:rPr lang="en-US" smtClean="0"/>
              <a:t>1</a:t>
            </a:fld>
            <a:endParaRPr lang="en-US"/>
          </a:p>
        </p:txBody>
      </p:sp>
    </p:spTree>
    <p:extLst>
      <p:ext uri="{BB962C8B-B14F-4D97-AF65-F5344CB8AC3E}">
        <p14:creationId xmlns:p14="http://schemas.microsoft.com/office/powerpoint/2010/main" val="3017186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27ACB-5C82-44C5-95F9-B568F86A846B}"/>
              </a:ext>
            </a:extLst>
          </p:cNvPr>
          <p:cNvSpPr>
            <a:spLocks noGrp="1"/>
          </p:cNvSpPr>
          <p:nvPr>
            <p:ph type="title"/>
          </p:nvPr>
        </p:nvSpPr>
        <p:spPr/>
        <p:txBody>
          <a:bodyPr>
            <a:normAutofit fontScale="90000"/>
          </a:bodyPr>
          <a:lstStyle/>
          <a:p>
            <a:pPr algn="l"/>
            <a:r>
              <a:rPr lang="de-CH" sz="2400" b="1" u="sng">
                <a:latin typeface="Heebo Light" pitchFamily="2" charset="-79"/>
                <a:cs typeface="Heebo Light" pitchFamily="2" charset="-79"/>
              </a:rPr>
              <a:t>Inflation</a:t>
            </a:r>
            <a:r>
              <a:rPr lang="de-CH" sz="2400" b="1">
                <a:latin typeface="Heebo Light" pitchFamily="2" charset="-79"/>
                <a:cs typeface="Heebo Light" pitchFamily="2" charset="-79"/>
              </a:rPr>
              <a:t>: Am Besten denkt man in Szenarien. Wir halten das Szenario 1 für am wahrscheinlichsten; Bei höheren Zinsen werden sich die Notenbanken mit Szenario 2 auseinander setzen müssen </a:t>
            </a:r>
          </a:p>
        </p:txBody>
      </p:sp>
      <p:sp>
        <p:nvSpPr>
          <p:cNvPr id="3" name="Foliennummernplatzhalter 2">
            <a:extLst>
              <a:ext uri="{FF2B5EF4-FFF2-40B4-BE49-F238E27FC236}">
                <a16:creationId xmlns:a16="http://schemas.microsoft.com/office/drawing/2014/main" id="{F6832D47-9C71-47AC-AD51-72DBBE498397}"/>
              </a:ext>
            </a:extLst>
          </p:cNvPr>
          <p:cNvSpPr>
            <a:spLocks noGrp="1"/>
          </p:cNvSpPr>
          <p:nvPr>
            <p:ph type="sldNum" sz="quarter" idx="12"/>
          </p:nvPr>
        </p:nvSpPr>
        <p:spPr/>
        <p:txBody>
          <a:bodyPr/>
          <a:lstStyle/>
          <a:p>
            <a:fld id="{6D22F896-40B5-4ADD-8801-0D06FADFA095}" type="slidenum">
              <a:rPr lang="en-US" smtClean="0"/>
              <a:t>10</a:t>
            </a:fld>
            <a:endParaRPr lang="en-US"/>
          </a:p>
        </p:txBody>
      </p:sp>
      <p:graphicFrame>
        <p:nvGraphicFramePr>
          <p:cNvPr id="6" name="Tabelle 5">
            <a:extLst>
              <a:ext uri="{FF2B5EF4-FFF2-40B4-BE49-F238E27FC236}">
                <a16:creationId xmlns:a16="http://schemas.microsoft.com/office/drawing/2014/main" id="{D1B7988E-3547-48CF-AB15-0F04082A61CB}"/>
              </a:ext>
            </a:extLst>
          </p:cNvPr>
          <p:cNvGraphicFramePr>
            <a:graphicFrameLocks noGrp="1"/>
          </p:cNvGraphicFramePr>
          <p:nvPr>
            <p:extLst>
              <p:ext uri="{D42A27DB-BD31-4B8C-83A1-F6EECF244321}">
                <p14:modId xmlns:p14="http://schemas.microsoft.com/office/powerpoint/2010/main" val="3607681986"/>
              </p:ext>
            </p:extLst>
          </p:nvPr>
        </p:nvGraphicFramePr>
        <p:xfrm>
          <a:off x="2478975" y="1757069"/>
          <a:ext cx="6769100" cy="3705860"/>
        </p:xfrm>
        <a:graphic>
          <a:graphicData uri="http://schemas.openxmlformats.org/drawingml/2006/table">
            <a:tbl>
              <a:tblPr/>
              <a:tblGrid>
                <a:gridCol w="1078488">
                  <a:extLst>
                    <a:ext uri="{9D8B030D-6E8A-4147-A177-3AD203B41FA5}">
                      <a16:colId xmlns:a16="http://schemas.microsoft.com/office/drawing/2014/main" val="2667065983"/>
                    </a:ext>
                  </a:extLst>
                </a:gridCol>
                <a:gridCol w="2845306">
                  <a:extLst>
                    <a:ext uri="{9D8B030D-6E8A-4147-A177-3AD203B41FA5}">
                      <a16:colId xmlns:a16="http://schemas.microsoft.com/office/drawing/2014/main" val="365741412"/>
                    </a:ext>
                  </a:extLst>
                </a:gridCol>
                <a:gridCol w="2845306">
                  <a:extLst>
                    <a:ext uri="{9D8B030D-6E8A-4147-A177-3AD203B41FA5}">
                      <a16:colId xmlns:a16="http://schemas.microsoft.com/office/drawing/2014/main" val="414122583"/>
                    </a:ext>
                  </a:extLst>
                </a:gridCol>
              </a:tblGrid>
              <a:tr h="200025">
                <a:tc>
                  <a:txBody>
                    <a:bodyPr/>
                    <a:lstStyle/>
                    <a:p>
                      <a:pPr algn="l" fontAlgn="b"/>
                      <a:endParaRPr lang="de-CH" sz="1000" b="0" i="0" u="none" strike="noStrike">
                        <a:solidFill>
                          <a:srgbClr val="000000"/>
                        </a:solidFill>
                        <a:effectLst/>
                        <a:latin typeface="Heebo Light" pitchFamily="2" charset="-79"/>
                        <a:cs typeface="Heebo Light" pitchFamily="2" charset="-79"/>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de-CH" sz="1200" b="0" i="0" u="none" strike="noStrike">
                          <a:solidFill>
                            <a:srgbClr val="000000"/>
                          </a:solidFill>
                          <a:effectLst/>
                          <a:latin typeface="Heebo Light" pitchFamily="2" charset="-79"/>
                          <a:cs typeface="Heebo Light" pitchFamily="2" charset="-79"/>
                        </a:rPr>
                        <a:t>Inflation?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CH"/>
                    </a:p>
                  </a:txBody>
                  <a:tcPr/>
                </a:tc>
                <a:extLst>
                  <a:ext uri="{0D108BD9-81ED-4DB2-BD59-A6C34878D82A}">
                    <a16:rowId xmlns:a16="http://schemas.microsoft.com/office/drawing/2014/main" val="2089118611"/>
                  </a:ext>
                </a:extLst>
              </a:tr>
              <a:tr h="200025">
                <a:tc>
                  <a:txBody>
                    <a:bodyPr/>
                    <a:lstStyle/>
                    <a:p>
                      <a:pPr algn="l" fontAlgn="b"/>
                      <a:endParaRPr lang="de-CH" sz="1000" b="0" i="0" u="none" strike="noStrike">
                        <a:solidFill>
                          <a:srgbClr val="000000"/>
                        </a:solidFill>
                        <a:effectLst/>
                        <a:latin typeface="Heebo Light" pitchFamily="2" charset="-79"/>
                        <a:cs typeface="Heebo Light" pitchFamily="2" charset="-79"/>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de-CH" sz="1200" b="0" i="0" u="none" strike="noStrike">
                          <a:solidFill>
                            <a:srgbClr val="000000"/>
                          </a:solidFill>
                          <a:effectLst/>
                          <a:latin typeface="Heebo Light" pitchFamily="2" charset="-79"/>
                          <a:cs typeface="Heebo Light" pitchFamily="2" charset="-79"/>
                        </a:rPr>
                        <a:t>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CH" sz="1200" b="0" i="0" u="none" strike="noStrike">
                          <a:solidFill>
                            <a:srgbClr val="000000"/>
                          </a:solidFill>
                          <a:effectLst/>
                          <a:latin typeface="Heebo Light" pitchFamily="2" charset="-79"/>
                          <a:cs typeface="Heebo Light" pitchFamily="2" charset="-79"/>
                        </a:rPr>
                        <a:t>Nein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004300"/>
                  </a:ext>
                </a:extLst>
              </a:tr>
              <a:tr h="1650365">
                <a:tc>
                  <a:txBody>
                    <a:bodyPr/>
                    <a:lstStyle/>
                    <a:p>
                      <a:pPr algn="l" fontAlgn="ctr"/>
                      <a:r>
                        <a:rPr lang="de-CH" sz="1200" b="0" i="0" u="none" strike="noStrike">
                          <a:solidFill>
                            <a:srgbClr val="000000"/>
                          </a:solidFill>
                          <a:effectLst/>
                          <a:latin typeface="Heebo Light" pitchFamily="2" charset="-79"/>
                          <a:cs typeface="Heebo Light" pitchFamily="2" charset="-79"/>
                        </a:rPr>
                        <a:t>Fed strafft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r>
                        <a:rPr lang="de-CH" sz="1200" b="1" i="0" u="none" strike="noStrike">
                          <a:solidFill>
                            <a:srgbClr val="000000"/>
                          </a:solidFill>
                          <a:effectLst/>
                          <a:latin typeface="Heebo Light" pitchFamily="2" charset="-79"/>
                          <a:cs typeface="Heebo Light" pitchFamily="2" charset="-79"/>
                        </a:rPr>
                      </a:br>
                      <a:r>
                        <a:rPr lang="de-CH" sz="1200" b="1" i="0" u="none" strike="noStrike">
                          <a:solidFill>
                            <a:srgbClr val="000000"/>
                          </a:solidFill>
                          <a:effectLst/>
                          <a:latin typeface="Heebo Light" pitchFamily="2" charset="-79"/>
                          <a:cs typeface="Heebo Light" pitchFamily="2" charset="-79"/>
                        </a:rPr>
                        <a:t>Szenario 1: Back </a:t>
                      </a:r>
                      <a:r>
                        <a:rPr lang="de-CH" sz="1200" b="1" i="0" u="none" strike="noStrike" err="1">
                          <a:solidFill>
                            <a:srgbClr val="000000"/>
                          </a:solidFill>
                          <a:effectLst/>
                          <a:latin typeface="Heebo Light" pitchFamily="2" charset="-79"/>
                          <a:cs typeface="Heebo Light" pitchFamily="2" charset="-79"/>
                        </a:rPr>
                        <a:t>to</a:t>
                      </a:r>
                      <a:r>
                        <a:rPr lang="de-CH" sz="1200" b="1" i="0" u="none" strike="noStrike">
                          <a:solidFill>
                            <a:srgbClr val="000000"/>
                          </a:solidFill>
                          <a:effectLst/>
                          <a:latin typeface="Heebo Light" pitchFamily="2" charset="-79"/>
                          <a:cs typeface="Heebo Light" pitchFamily="2" charset="-79"/>
                        </a:rPr>
                        <a:t> normal</a:t>
                      </a:r>
                      <a:br>
                        <a:rPr lang="de-CH" sz="1200" b="1" i="0" u="none" strike="noStrike">
                          <a:solidFill>
                            <a:srgbClr val="000000"/>
                          </a:solidFill>
                          <a:effectLst/>
                          <a:latin typeface="Heebo Light" pitchFamily="2" charset="-79"/>
                          <a:cs typeface="Heebo Light" pitchFamily="2" charset="-79"/>
                        </a:rPr>
                      </a:br>
                      <a:br>
                        <a:rPr lang="de-CH" sz="1200" b="0" i="0" u="none" strike="noStrike">
                          <a:solidFill>
                            <a:srgbClr val="000000"/>
                          </a:solidFill>
                          <a:effectLst/>
                          <a:latin typeface="Heebo Light" pitchFamily="2" charset="-79"/>
                          <a:cs typeface="Heebo Light" pitchFamily="2" charset="-79"/>
                        </a:rPr>
                      </a:br>
                      <a:r>
                        <a:rPr lang="de-CH" sz="1200" b="0" i="0" u="none" strike="noStrike">
                          <a:solidFill>
                            <a:srgbClr val="000000"/>
                          </a:solidFill>
                          <a:effectLst/>
                          <a:latin typeface="Heebo Light" pitchFamily="2" charset="-79"/>
                          <a:cs typeface="Heebo Light" pitchFamily="2" charset="-79"/>
                        </a:rPr>
                        <a:t>Zurück zum Normalen Konjunkturzyklus</a:t>
                      </a:r>
                      <a:br>
                        <a:rPr lang="de-CH" sz="1200" b="0" i="0" u="none" strike="noStrike">
                          <a:solidFill>
                            <a:srgbClr val="000000"/>
                          </a:solidFill>
                          <a:effectLst/>
                          <a:latin typeface="Heebo Light" pitchFamily="2" charset="-79"/>
                          <a:cs typeface="Heebo Light" pitchFamily="2" charset="-79"/>
                        </a:rPr>
                      </a:br>
                      <a:br>
                        <a:rPr lang="de-CH" sz="1200" b="0" i="0" u="none" strike="noStrike">
                          <a:solidFill>
                            <a:srgbClr val="000000"/>
                          </a:solidFill>
                          <a:effectLst/>
                          <a:latin typeface="Heebo Light" pitchFamily="2" charset="-79"/>
                          <a:cs typeface="Heebo Light" pitchFamily="2" charset="-79"/>
                        </a:rPr>
                      </a:br>
                      <a:r>
                        <a:rPr lang="de-CH" sz="1200" b="1" i="0" u="none" strike="noStrike">
                          <a:solidFill>
                            <a:srgbClr val="000000"/>
                          </a:solidFill>
                          <a:effectLst/>
                          <a:latin typeface="Heebo Light" pitchFamily="2" charset="-79"/>
                          <a:cs typeface="Heebo Light" pitchFamily="2" charset="-79"/>
                        </a:rPr>
                        <a:t>Für Investoren:</a:t>
                      </a:r>
                      <a:br>
                        <a:rPr lang="de-CH" sz="1200" b="0" i="0" u="none" strike="noStrike">
                          <a:solidFill>
                            <a:srgbClr val="000000"/>
                          </a:solidFill>
                          <a:effectLst/>
                          <a:latin typeface="Heebo Light" pitchFamily="2" charset="-79"/>
                          <a:cs typeface="Heebo Light" pitchFamily="2" charset="-79"/>
                        </a:rPr>
                      </a:br>
                      <a:r>
                        <a:rPr lang="de-CH" sz="1200" b="0" i="0" u="none" strike="noStrike">
                          <a:solidFill>
                            <a:srgbClr val="000000"/>
                          </a:solidFill>
                          <a:effectLst/>
                          <a:latin typeface="Heebo Light" pitchFamily="2" charset="-79"/>
                          <a:cs typeface="Heebo Light" pitchFamily="2" charset="-79"/>
                        </a:rPr>
                        <a:t>Aktien und Bonds, je nach Stand des Zyklus. Value besser als Growth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r>
                        <a:rPr lang="de-CH" sz="1200" b="1" i="0" u="none" strike="noStrike">
                          <a:solidFill>
                            <a:srgbClr val="000000"/>
                          </a:solidFill>
                          <a:effectLst/>
                          <a:latin typeface="Heebo Light" pitchFamily="2" charset="-79"/>
                          <a:cs typeface="Heebo Light" pitchFamily="2" charset="-79"/>
                        </a:rPr>
                      </a:br>
                      <a:r>
                        <a:rPr lang="de-CH" sz="1200" b="1" i="0" u="none" strike="noStrike">
                          <a:solidFill>
                            <a:srgbClr val="000000"/>
                          </a:solidFill>
                          <a:effectLst/>
                          <a:latin typeface="Heebo Light" pitchFamily="2" charset="-79"/>
                          <a:cs typeface="Heebo Light" pitchFamily="2" charset="-79"/>
                        </a:rPr>
                        <a:t>Szenario 4: Depression</a:t>
                      </a:r>
                      <a:br>
                        <a:rPr lang="de-CH" sz="1200" b="1" i="0" u="none" strike="noStrike">
                          <a:solidFill>
                            <a:srgbClr val="000000"/>
                          </a:solidFill>
                          <a:effectLst/>
                          <a:latin typeface="Heebo Light" pitchFamily="2" charset="-79"/>
                          <a:cs typeface="Heebo Light" pitchFamily="2" charset="-79"/>
                        </a:rPr>
                      </a:br>
                      <a:br>
                        <a:rPr lang="de-CH" sz="1200" b="0" i="0" u="none" strike="noStrike">
                          <a:solidFill>
                            <a:srgbClr val="000000"/>
                          </a:solidFill>
                          <a:effectLst/>
                          <a:latin typeface="Heebo Light" pitchFamily="2" charset="-79"/>
                          <a:cs typeface="Heebo Light" pitchFamily="2" charset="-79"/>
                        </a:rPr>
                      </a:br>
                      <a:r>
                        <a:rPr lang="de-CH" sz="1200" b="0" i="0" u="none" strike="noStrike">
                          <a:solidFill>
                            <a:srgbClr val="000000"/>
                          </a:solidFill>
                          <a:effectLst/>
                          <a:latin typeface="Heebo Light" pitchFamily="2" charset="-79"/>
                          <a:cs typeface="Heebo Light" pitchFamily="2" charset="-79"/>
                        </a:rPr>
                        <a:t>Wirtschaft wird abgewürgt</a:t>
                      </a:r>
                      <a:br>
                        <a:rPr lang="de-CH" sz="1200" b="0" i="0" u="none" strike="noStrike">
                          <a:solidFill>
                            <a:srgbClr val="000000"/>
                          </a:solidFill>
                          <a:effectLst/>
                          <a:latin typeface="Heebo Light" pitchFamily="2" charset="-79"/>
                          <a:cs typeface="Heebo Light" pitchFamily="2" charset="-79"/>
                        </a:rPr>
                      </a:br>
                      <a:br>
                        <a:rPr lang="de-CH" sz="1200" b="0" i="0" u="none" strike="noStrike">
                          <a:solidFill>
                            <a:srgbClr val="000000"/>
                          </a:solidFill>
                          <a:effectLst/>
                          <a:latin typeface="Heebo Light" pitchFamily="2" charset="-79"/>
                          <a:cs typeface="Heebo Light" pitchFamily="2" charset="-79"/>
                        </a:rPr>
                      </a:br>
                      <a:r>
                        <a:rPr lang="de-CH" sz="1200" b="1" i="0" u="none" strike="noStrike">
                          <a:solidFill>
                            <a:srgbClr val="000000"/>
                          </a:solidFill>
                          <a:effectLst/>
                          <a:latin typeface="Heebo Light" pitchFamily="2" charset="-79"/>
                          <a:cs typeface="Heebo Light" pitchFamily="2" charset="-79"/>
                        </a:rPr>
                        <a:t>Für Investoren:</a:t>
                      </a:r>
                      <a:br>
                        <a:rPr lang="de-CH" sz="1200" b="0" i="0" u="none" strike="noStrike">
                          <a:solidFill>
                            <a:srgbClr val="000000"/>
                          </a:solidFill>
                          <a:effectLst/>
                          <a:latin typeface="Heebo Light" pitchFamily="2" charset="-79"/>
                          <a:cs typeface="Heebo Light" pitchFamily="2" charset="-79"/>
                        </a:rPr>
                      </a:br>
                      <a:r>
                        <a:rPr lang="de-CH" sz="1200" b="0" i="0" u="none" strike="noStrike">
                          <a:solidFill>
                            <a:srgbClr val="000000"/>
                          </a:solidFill>
                          <a:effectLst/>
                          <a:latin typeface="Heebo Light" pitchFamily="2" charset="-79"/>
                          <a:cs typeface="Heebo Light" pitchFamily="2" charset="-79"/>
                        </a:rPr>
                        <a:t>Bonds mit langer Duration.</a:t>
                      </a:r>
                      <a:br>
                        <a:rPr lang="de-CH" sz="1200" b="0" i="0" u="none" strike="noStrike">
                          <a:solidFill>
                            <a:srgbClr val="000000"/>
                          </a:solidFill>
                          <a:effectLst/>
                          <a:latin typeface="Heebo Light" pitchFamily="2" charset="-79"/>
                          <a:cs typeface="Heebo Light" pitchFamily="2" charset="-79"/>
                        </a:rPr>
                      </a:br>
                      <a:r>
                        <a:rPr lang="de-CH" sz="1200" b="0" i="0" u="none" strike="noStrike">
                          <a:solidFill>
                            <a:srgbClr val="000000"/>
                          </a:solidFill>
                          <a:effectLst/>
                          <a:latin typeface="Heebo Light" pitchFamily="2" charset="-79"/>
                          <a:cs typeface="Heebo Light" pitchFamily="2" charset="-79"/>
                        </a:rPr>
                        <a:t>(Tödlich für: Aktien, Edelmetalle)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598385"/>
                  </a:ext>
                </a:extLst>
              </a:tr>
              <a:tr h="1650365">
                <a:tc>
                  <a:txBody>
                    <a:bodyPr/>
                    <a:lstStyle/>
                    <a:p>
                      <a:pPr algn="l" fontAlgn="ctr"/>
                      <a:r>
                        <a:rPr lang="de-CH" sz="1200" b="0" i="0" u="none" strike="noStrike">
                          <a:solidFill>
                            <a:srgbClr val="000000"/>
                          </a:solidFill>
                          <a:effectLst/>
                          <a:latin typeface="Heebo Light" pitchFamily="2" charset="-79"/>
                          <a:cs typeface="Heebo Light" pitchFamily="2" charset="-79"/>
                        </a:rPr>
                        <a:t>Fed bleibt locker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r>
                        <a:rPr lang="de-CH" sz="1200" b="1" i="0" u="none" strike="noStrike">
                          <a:solidFill>
                            <a:srgbClr val="000000"/>
                          </a:solidFill>
                          <a:effectLst/>
                          <a:latin typeface="Heebo Light" pitchFamily="2" charset="-79"/>
                          <a:cs typeface="Heebo Light" pitchFamily="2" charset="-79"/>
                        </a:rPr>
                      </a:br>
                      <a:r>
                        <a:rPr lang="de-CH" sz="1200" b="1" i="0" u="none" strike="noStrike">
                          <a:solidFill>
                            <a:srgbClr val="000000"/>
                          </a:solidFill>
                          <a:effectLst/>
                          <a:latin typeface="Heebo Light" pitchFamily="2" charset="-79"/>
                          <a:cs typeface="Heebo Light" pitchFamily="2" charset="-79"/>
                        </a:rPr>
                        <a:t>Szenario 2: Crack-up Boom</a:t>
                      </a:r>
                      <a:br>
                        <a:rPr lang="de-CH" sz="1200" b="1" i="0" u="none" strike="noStrike">
                          <a:solidFill>
                            <a:srgbClr val="000000"/>
                          </a:solidFill>
                          <a:effectLst/>
                          <a:latin typeface="Heebo Light" pitchFamily="2" charset="-79"/>
                          <a:cs typeface="Heebo Light" pitchFamily="2" charset="-79"/>
                        </a:rPr>
                      </a:br>
                      <a:br>
                        <a:rPr lang="de-CH" sz="1200" b="0" i="0" u="none" strike="noStrike">
                          <a:solidFill>
                            <a:srgbClr val="000000"/>
                          </a:solidFill>
                          <a:effectLst/>
                          <a:latin typeface="Heebo Light" pitchFamily="2" charset="-79"/>
                          <a:cs typeface="Heebo Light" pitchFamily="2" charset="-79"/>
                        </a:rPr>
                      </a:br>
                      <a:r>
                        <a:rPr lang="de-CH" sz="1200" b="0" i="0" u="none" strike="noStrike">
                          <a:solidFill>
                            <a:srgbClr val="000000"/>
                          </a:solidFill>
                          <a:effectLst/>
                          <a:latin typeface="Heebo Light" pitchFamily="2" charset="-79"/>
                          <a:cs typeface="Heebo Light" pitchFamily="2" charset="-79"/>
                        </a:rPr>
                        <a:t>Fed "all-in", bis zu Yield Curve Control</a:t>
                      </a:r>
                      <a:br>
                        <a:rPr lang="de-CH" sz="1200" b="0" i="0" u="none" strike="noStrike">
                          <a:solidFill>
                            <a:srgbClr val="000000"/>
                          </a:solidFill>
                          <a:effectLst/>
                          <a:latin typeface="Heebo Light" pitchFamily="2" charset="-79"/>
                          <a:cs typeface="Heebo Light" pitchFamily="2" charset="-79"/>
                        </a:rPr>
                      </a:br>
                      <a:br>
                        <a:rPr lang="de-CH" sz="1200" b="0" i="0" u="none" strike="noStrike">
                          <a:solidFill>
                            <a:srgbClr val="000000"/>
                          </a:solidFill>
                          <a:effectLst/>
                          <a:latin typeface="Heebo Light" pitchFamily="2" charset="-79"/>
                          <a:cs typeface="Heebo Light" pitchFamily="2" charset="-79"/>
                        </a:rPr>
                      </a:br>
                      <a:r>
                        <a:rPr lang="de-CH" sz="1200" b="1" i="0" u="none" strike="noStrike">
                          <a:solidFill>
                            <a:srgbClr val="000000"/>
                          </a:solidFill>
                          <a:effectLst/>
                          <a:latin typeface="Heebo Light" pitchFamily="2" charset="-79"/>
                          <a:cs typeface="Heebo Light" pitchFamily="2" charset="-79"/>
                        </a:rPr>
                        <a:t>Für Investoren:</a:t>
                      </a:r>
                      <a:br>
                        <a:rPr lang="de-CH" sz="1200" b="1" i="0" u="none" strike="noStrike">
                          <a:solidFill>
                            <a:srgbClr val="000000"/>
                          </a:solidFill>
                          <a:effectLst/>
                          <a:latin typeface="Heebo Light" pitchFamily="2" charset="-79"/>
                          <a:cs typeface="Heebo Light" pitchFamily="2" charset="-79"/>
                        </a:rPr>
                      </a:br>
                      <a:r>
                        <a:rPr lang="de-CH" sz="1200" b="0" i="0" u="none" strike="noStrike">
                          <a:solidFill>
                            <a:srgbClr val="000000"/>
                          </a:solidFill>
                          <a:effectLst/>
                          <a:latin typeface="Heebo Light" pitchFamily="2" charset="-79"/>
                          <a:cs typeface="Heebo Light" pitchFamily="2" charset="-79"/>
                        </a:rPr>
                        <a:t>Rohstoffe, Edelmetalle, Aktien, Kryptowährungen. Growth besser als Value. (Tödlich für Bonds)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br>
                        <a:rPr lang="de-CH" sz="1200" b="1" i="0" u="none" strike="noStrike">
                          <a:solidFill>
                            <a:srgbClr val="000000"/>
                          </a:solidFill>
                          <a:effectLst/>
                          <a:latin typeface="Heebo Light" pitchFamily="2" charset="-79"/>
                          <a:cs typeface="Heebo Light" pitchFamily="2" charset="-79"/>
                        </a:rPr>
                      </a:br>
                      <a:r>
                        <a:rPr lang="de-CH" sz="1200" b="1" i="0" u="none" strike="noStrike">
                          <a:solidFill>
                            <a:srgbClr val="000000"/>
                          </a:solidFill>
                          <a:effectLst/>
                          <a:latin typeface="Heebo Light" pitchFamily="2" charset="-79"/>
                          <a:cs typeface="Heebo Light" pitchFamily="2" charset="-79"/>
                        </a:rPr>
                        <a:t>Szenario 3: Play </a:t>
                      </a:r>
                      <a:r>
                        <a:rPr lang="de-CH" sz="1200" b="1" i="0" u="none" strike="noStrike" err="1">
                          <a:solidFill>
                            <a:srgbClr val="000000"/>
                          </a:solidFill>
                          <a:effectLst/>
                          <a:latin typeface="Heebo Light" pitchFamily="2" charset="-79"/>
                          <a:cs typeface="Heebo Light" pitchFamily="2" charset="-79"/>
                        </a:rPr>
                        <a:t>it</a:t>
                      </a:r>
                      <a:r>
                        <a:rPr lang="de-CH" sz="1200" b="1" i="0" u="none" strike="noStrike">
                          <a:solidFill>
                            <a:srgbClr val="000000"/>
                          </a:solidFill>
                          <a:effectLst/>
                          <a:latin typeface="Heebo Light" pitchFamily="2" charset="-79"/>
                          <a:cs typeface="Heebo Light" pitchFamily="2" charset="-79"/>
                        </a:rPr>
                        <a:t> </a:t>
                      </a:r>
                      <a:r>
                        <a:rPr lang="de-CH" sz="1200" b="1" i="0" u="none" strike="noStrike" err="1">
                          <a:solidFill>
                            <a:srgbClr val="000000"/>
                          </a:solidFill>
                          <a:effectLst/>
                          <a:latin typeface="Heebo Light" pitchFamily="2" charset="-79"/>
                          <a:cs typeface="Heebo Light" pitchFamily="2" charset="-79"/>
                        </a:rPr>
                        <a:t>again</a:t>
                      </a:r>
                      <a:r>
                        <a:rPr lang="de-CH" sz="1200" b="1" i="0" u="none" strike="noStrike">
                          <a:solidFill>
                            <a:srgbClr val="000000"/>
                          </a:solidFill>
                          <a:effectLst/>
                          <a:latin typeface="Heebo Light" pitchFamily="2" charset="-79"/>
                          <a:cs typeface="Heebo Light" pitchFamily="2" charset="-79"/>
                        </a:rPr>
                        <a:t>, Sam</a:t>
                      </a:r>
                      <a:br>
                        <a:rPr lang="de-CH" sz="1200" b="1" i="0" u="none" strike="noStrike">
                          <a:solidFill>
                            <a:srgbClr val="000000"/>
                          </a:solidFill>
                          <a:effectLst/>
                          <a:latin typeface="Heebo Light" pitchFamily="2" charset="-79"/>
                          <a:cs typeface="Heebo Light" pitchFamily="2" charset="-79"/>
                        </a:rPr>
                      </a:br>
                      <a:br>
                        <a:rPr lang="de-CH" sz="1200" b="0" i="0" u="none" strike="noStrike">
                          <a:solidFill>
                            <a:srgbClr val="000000"/>
                          </a:solidFill>
                          <a:effectLst/>
                          <a:latin typeface="Heebo Light" pitchFamily="2" charset="-79"/>
                          <a:cs typeface="Heebo Light" pitchFamily="2" charset="-79"/>
                        </a:rPr>
                      </a:br>
                      <a:r>
                        <a:rPr lang="de-CH" sz="1200" b="0" i="0" u="none" strike="noStrike">
                          <a:solidFill>
                            <a:srgbClr val="000000"/>
                          </a:solidFill>
                          <a:effectLst/>
                          <a:latin typeface="Heebo Light" pitchFamily="2" charset="-79"/>
                          <a:cs typeface="Heebo Light" pitchFamily="2" charset="-79"/>
                        </a:rPr>
                        <a:t>Gleiches Muster wie 2010 - 2019</a:t>
                      </a:r>
                      <a:br>
                        <a:rPr lang="de-CH" sz="1200" b="0" i="0" u="none" strike="noStrike">
                          <a:solidFill>
                            <a:srgbClr val="000000"/>
                          </a:solidFill>
                          <a:effectLst/>
                          <a:latin typeface="Heebo Light" pitchFamily="2" charset="-79"/>
                          <a:cs typeface="Heebo Light" pitchFamily="2" charset="-79"/>
                        </a:rPr>
                      </a:br>
                      <a:br>
                        <a:rPr lang="de-CH" sz="1200" b="0" i="0" u="none" strike="noStrike">
                          <a:solidFill>
                            <a:srgbClr val="000000"/>
                          </a:solidFill>
                          <a:effectLst/>
                          <a:latin typeface="Heebo Light" pitchFamily="2" charset="-79"/>
                          <a:cs typeface="Heebo Light" pitchFamily="2" charset="-79"/>
                        </a:rPr>
                      </a:br>
                      <a:r>
                        <a:rPr lang="de-CH" sz="1200" b="1" i="0" u="none" strike="noStrike">
                          <a:solidFill>
                            <a:srgbClr val="000000"/>
                          </a:solidFill>
                          <a:effectLst/>
                          <a:latin typeface="Heebo Light" pitchFamily="2" charset="-79"/>
                          <a:cs typeface="Heebo Light" pitchFamily="2" charset="-79"/>
                        </a:rPr>
                        <a:t>Für Investoren:</a:t>
                      </a:r>
                      <a:br>
                        <a:rPr lang="de-CH" sz="1200" b="0" i="0" u="none" strike="noStrike">
                          <a:solidFill>
                            <a:srgbClr val="000000"/>
                          </a:solidFill>
                          <a:effectLst/>
                          <a:latin typeface="Heebo Light" pitchFamily="2" charset="-79"/>
                          <a:cs typeface="Heebo Light" pitchFamily="2" charset="-79"/>
                        </a:rPr>
                      </a:br>
                      <a:r>
                        <a:rPr lang="de-CH" sz="1200" b="0" i="0" u="none" strike="noStrike">
                          <a:solidFill>
                            <a:srgbClr val="000000"/>
                          </a:solidFill>
                          <a:effectLst/>
                          <a:latin typeface="Heebo Light" pitchFamily="2" charset="-79"/>
                          <a:cs typeface="Heebo Light" pitchFamily="2" charset="-79"/>
                        </a:rPr>
                        <a:t>Aktien. Growth besser als Value (z.B. US Big Tech)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409446"/>
                  </a:ext>
                </a:extLst>
              </a:tr>
            </a:tbl>
          </a:graphicData>
        </a:graphic>
      </p:graphicFrame>
      <p:sp>
        <p:nvSpPr>
          <p:cNvPr id="20" name="Rechteck 19">
            <a:extLst>
              <a:ext uri="{FF2B5EF4-FFF2-40B4-BE49-F238E27FC236}">
                <a16:creationId xmlns:a16="http://schemas.microsoft.com/office/drawing/2014/main" id="{BF5410E5-6C02-4E73-8C8B-B7E77267B72E}"/>
              </a:ext>
            </a:extLst>
          </p:cNvPr>
          <p:cNvSpPr/>
          <p:nvPr/>
        </p:nvSpPr>
        <p:spPr>
          <a:xfrm>
            <a:off x="3542464" y="2154058"/>
            <a:ext cx="2848004" cy="16352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de-CH" sz="1350"/>
          </a:p>
        </p:txBody>
      </p:sp>
      <p:sp>
        <p:nvSpPr>
          <p:cNvPr id="23" name="Rechteck 22">
            <a:extLst>
              <a:ext uri="{FF2B5EF4-FFF2-40B4-BE49-F238E27FC236}">
                <a16:creationId xmlns:a16="http://schemas.microsoft.com/office/drawing/2014/main" id="{FFD78B0B-97E8-4C62-B6E5-62CC6C4712F9}"/>
              </a:ext>
            </a:extLst>
          </p:cNvPr>
          <p:cNvSpPr/>
          <p:nvPr/>
        </p:nvSpPr>
        <p:spPr>
          <a:xfrm>
            <a:off x="3559804" y="3822570"/>
            <a:ext cx="2830664" cy="1635278"/>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de-CH" sz="1350"/>
          </a:p>
        </p:txBody>
      </p:sp>
      <p:sp>
        <p:nvSpPr>
          <p:cNvPr id="24" name="Rechteck 23">
            <a:extLst>
              <a:ext uri="{FF2B5EF4-FFF2-40B4-BE49-F238E27FC236}">
                <a16:creationId xmlns:a16="http://schemas.microsoft.com/office/drawing/2014/main" id="{DD7C7A83-9A25-4682-8E95-4BD2ACE687E4}"/>
              </a:ext>
            </a:extLst>
          </p:cNvPr>
          <p:cNvSpPr/>
          <p:nvPr/>
        </p:nvSpPr>
        <p:spPr>
          <a:xfrm>
            <a:off x="6397113" y="2154058"/>
            <a:ext cx="2835465" cy="163527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de-CH" sz="1350"/>
          </a:p>
        </p:txBody>
      </p:sp>
      <p:sp>
        <p:nvSpPr>
          <p:cNvPr id="25" name="Rechteck 24">
            <a:extLst>
              <a:ext uri="{FF2B5EF4-FFF2-40B4-BE49-F238E27FC236}">
                <a16:creationId xmlns:a16="http://schemas.microsoft.com/office/drawing/2014/main" id="{BD643D35-6222-48EC-8114-E4BFEFD0F3EE}"/>
              </a:ext>
            </a:extLst>
          </p:cNvPr>
          <p:cNvSpPr/>
          <p:nvPr/>
        </p:nvSpPr>
        <p:spPr>
          <a:xfrm>
            <a:off x="6397113" y="3822570"/>
            <a:ext cx="2850963" cy="1635278"/>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de-CH" sz="1350"/>
          </a:p>
        </p:txBody>
      </p:sp>
      <p:sp>
        <p:nvSpPr>
          <p:cNvPr id="26" name="Textfeld 3">
            <a:extLst>
              <a:ext uri="{FF2B5EF4-FFF2-40B4-BE49-F238E27FC236}">
                <a16:creationId xmlns:a16="http://schemas.microsoft.com/office/drawing/2014/main" id="{A2F550F1-DD15-4EAF-A69C-AC973D51EC0F}"/>
              </a:ext>
            </a:extLst>
          </p:cNvPr>
          <p:cNvSpPr txBox="1"/>
          <p:nvPr/>
        </p:nvSpPr>
        <p:spPr>
          <a:xfrm>
            <a:off x="5863524" y="2250966"/>
            <a:ext cx="533587" cy="30008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CH" sz="1350" b="1"/>
              <a:t>45%</a:t>
            </a:r>
          </a:p>
        </p:txBody>
      </p:sp>
      <p:sp>
        <p:nvSpPr>
          <p:cNvPr id="27" name="Textfeld 11">
            <a:extLst>
              <a:ext uri="{FF2B5EF4-FFF2-40B4-BE49-F238E27FC236}">
                <a16:creationId xmlns:a16="http://schemas.microsoft.com/office/drawing/2014/main" id="{7DE16290-48B1-46FC-88A6-B71E93764ABF}"/>
              </a:ext>
            </a:extLst>
          </p:cNvPr>
          <p:cNvSpPr txBox="1"/>
          <p:nvPr/>
        </p:nvSpPr>
        <p:spPr>
          <a:xfrm>
            <a:off x="5893979" y="3886244"/>
            <a:ext cx="624051" cy="30008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CH" sz="1350" b="1"/>
              <a:t>30%</a:t>
            </a:r>
          </a:p>
        </p:txBody>
      </p:sp>
      <p:sp>
        <p:nvSpPr>
          <p:cNvPr id="28" name="Textfeld 12">
            <a:extLst>
              <a:ext uri="{FF2B5EF4-FFF2-40B4-BE49-F238E27FC236}">
                <a16:creationId xmlns:a16="http://schemas.microsoft.com/office/drawing/2014/main" id="{E2690D31-1AF2-40DE-B956-B291082EA6E3}"/>
              </a:ext>
            </a:extLst>
          </p:cNvPr>
          <p:cNvSpPr txBox="1"/>
          <p:nvPr/>
        </p:nvSpPr>
        <p:spPr>
          <a:xfrm>
            <a:off x="8715790" y="3886244"/>
            <a:ext cx="516788" cy="30008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CH" sz="1350" b="1"/>
              <a:t>20%</a:t>
            </a:r>
          </a:p>
        </p:txBody>
      </p:sp>
      <p:sp>
        <p:nvSpPr>
          <p:cNvPr id="29" name="Textfeld 14">
            <a:extLst>
              <a:ext uri="{FF2B5EF4-FFF2-40B4-BE49-F238E27FC236}">
                <a16:creationId xmlns:a16="http://schemas.microsoft.com/office/drawing/2014/main" id="{A8A583C7-DD14-4CEA-87EB-85E5400D535B}"/>
              </a:ext>
            </a:extLst>
          </p:cNvPr>
          <p:cNvSpPr txBox="1"/>
          <p:nvPr/>
        </p:nvSpPr>
        <p:spPr>
          <a:xfrm>
            <a:off x="8765096" y="2237345"/>
            <a:ext cx="467482" cy="30008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CH" sz="1350" b="1"/>
              <a:t>5%</a:t>
            </a:r>
          </a:p>
        </p:txBody>
      </p:sp>
      <p:sp>
        <p:nvSpPr>
          <p:cNvPr id="16" name="Textfeld 15">
            <a:extLst>
              <a:ext uri="{FF2B5EF4-FFF2-40B4-BE49-F238E27FC236}">
                <a16:creationId xmlns:a16="http://schemas.microsoft.com/office/drawing/2014/main" id="{9AEA5E68-17D6-4331-A8C3-F41BC68D7A87}"/>
              </a:ext>
            </a:extLst>
          </p:cNvPr>
          <p:cNvSpPr txBox="1"/>
          <p:nvPr/>
        </p:nvSpPr>
        <p:spPr>
          <a:xfrm>
            <a:off x="6279757" y="5554756"/>
            <a:ext cx="3210372" cy="215444"/>
          </a:xfrm>
          <a:prstGeom prst="rect">
            <a:avLst/>
          </a:prstGeom>
          <a:noFill/>
        </p:spPr>
        <p:txBody>
          <a:bodyPr wrap="square" rtlCol="0">
            <a:spAutoFit/>
          </a:bodyPr>
          <a:lstStyle/>
          <a:p>
            <a:r>
              <a:rPr lang="de-CH" sz="800"/>
              <a:t>In Anlehnung an: The Market, Dittli, eigene Gewichtung der Szenarien</a:t>
            </a:r>
          </a:p>
        </p:txBody>
      </p:sp>
    </p:spTree>
    <p:extLst>
      <p:ext uri="{BB962C8B-B14F-4D97-AF65-F5344CB8AC3E}">
        <p14:creationId xmlns:p14="http://schemas.microsoft.com/office/powerpoint/2010/main" val="122407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Prozess 4">
            <a:extLst>
              <a:ext uri="{FF2B5EF4-FFF2-40B4-BE49-F238E27FC236}">
                <a16:creationId xmlns:a16="http://schemas.microsoft.com/office/drawing/2014/main" id="{DD2C0600-46BB-42C5-B44C-A709B8260711}"/>
              </a:ext>
            </a:extLst>
          </p:cNvPr>
          <p:cNvSpPr/>
          <p:nvPr/>
        </p:nvSpPr>
        <p:spPr>
          <a:xfrm>
            <a:off x="4070181" y="1773617"/>
            <a:ext cx="1477549" cy="4359112"/>
          </a:xfrm>
          <a:prstGeom prst="flowChartProcess">
            <a:avLst/>
          </a:prstGeom>
          <a:solidFill>
            <a:schemeClr val="accent1">
              <a:lumMod val="50000"/>
            </a:schemeClr>
          </a:solidFill>
          <a:ln w="28575">
            <a:solidFill>
              <a:schemeClr val="bg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CH" sz="1400">
              <a:solidFill>
                <a:schemeClr val="bg1"/>
              </a:solidFill>
            </a:endParaRPr>
          </a:p>
          <a:p>
            <a:pPr algn="ctr"/>
            <a:r>
              <a:rPr lang="de-CH" sz="1400">
                <a:solidFill>
                  <a:schemeClr val="bg1"/>
                </a:solidFill>
              </a:rPr>
              <a:t>Zykliker, die von der Normalisierung profitieren</a:t>
            </a:r>
          </a:p>
          <a:p>
            <a:pPr algn="ctr"/>
            <a:endParaRPr lang="de-CH" sz="1400">
              <a:solidFill>
                <a:schemeClr val="bg1"/>
              </a:solidFill>
            </a:endParaRPr>
          </a:p>
          <a:p>
            <a:pPr algn="ctr"/>
            <a:r>
              <a:rPr lang="de-CH" sz="1400">
                <a:solidFill>
                  <a:schemeClr val="bg1"/>
                </a:solidFill>
              </a:rPr>
              <a:t>ABB</a:t>
            </a:r>
          </a:p>
          <a:p>
            <a:pPr algn="ctr"/>
            <a:r>
              <a:rPr lang="de-CH" sz="1400">
                <a:solidFill>
                  <a:schemeClr val="bg1"/>
                </a:solidFill>
              </a:rPr>
              <a:t>Belimo</a:t>
            </a:r>
          </a:p>
          <a:p>
            <a:pPr algn="ctr"/>
            <a:r>
              <a:rPr lang="de-CH" sz="1400">
                <a:solidFill>
                  <a:schemeClr val="bg1"/>
                </a:solidFill>
              </a:rPr>
              <a:t>Bossard</a:t>
            </a:r>
          </a:p>
          <a:p>
            <a:pPr algn="ctr"/>
            <a:r>
              <a:rPr lang="de-CH" sz="1400">
                <a:solidFill>
                  <a:schemeClr val="bg1"/>
                </a:solidFill>
              </a:rPr>
              <a:t>Comet</a:t>
            </a:r>
          </a:p>
          <a:p>
            <a:pPr algn="ctr"/>
            <a:r>
              <a:rPr lang="de-CH" sz="1400">
                <a:solidFill>
                  <a:schemeClr val="bg1"/>
                </a:solidFill>
              </a:rPr>
              <a:t>Fielmann</a:t>
            </a:r>
          </a:p>
          <a:p>
            <a:pPr algn="ctr"/>
            <a:r>
              <a:rPr lang="de-CH" sz="1400">
                <a:solidFill>
                  <a:schemeClr val="bg1"/>
                </a:solidFill>
              </a:rPr>
              <a:t>Geberit</a:t>
            </a:r>
          </a:p>
          <a:p>
            <a:pPr algn="ctr"/>
            <a:r>
              <a:rPr lang="de-CH" sz="1400">
                <a:solidFill>
                  <a:schemeClr val="bg1"/>
                </a:solidFill>
              </a:rPr>
              <a:t>Kardex</a:t>
            </a:r>
          </a:p>
          <a:p>
            <a:pPr algn="ctr"/>
            <a:r>
              <a:rPr lang="de-CH" sz="1400">
                <a:solidFill>
                  <a:schemeClr val="bg1"/>
                </a:solidFill>
              </a:rPr>
              <a:t>Kühne &amp; Nagel</a:t>
            </a:r>
          </a:p>
          <a:p>
            <a:pPr algn="ctr"/>
            <a:r>
              <a:rPr lang="de-CH" sz="1400">
                <a:solidFill>
                  <a:schemeClr val="bg1"/>
                </a:solidFill>
              </a:rPr>
              <a:t>LafargeHolcim</a:t>
            </a:r>
          </a:p>
          <a:p>
            <a:pPr algn="ctr"/>
            <a:r>
              <a:rPr lang="de-CH" sz="1400">
                <a:solidFill>
                  <a:schemeClr val="bg1"/>
                </a:solidFill>
              </a:rPr>
              <a:t>Schindler</a:t>
            </a:r>
          </a:p>
          <a:p>
            <a:pPr algn="ctr"/>
            <a:r>
              <a:rPr lang="de-CH" sz="1400">
                <a:solidFill>
                  <a:schemeClr val="bg1"/>
                </a:solidFill>
              </a:rPr>
              <a:t>SIG </a:t>
            </a:r>
            <a:r>
              <a:rPr lang="de-CH" sz="1400" err="1">
                <a:solidFill>
                  <a:schemeClr val="bg1"/>
                </a:solidFill>
              </a:rPr>
              <a:t>Combibloc</a:t>
            </a:r>
            <a:endParaRPr lang="de-CH" sz="1400">
              <a:solidFill>
                <a:schemeClr val="bg1"/>
              </a:solidFill>
            </a:endParaRPr>
          </a:p>
          <a:p>
            <a:pPr algn="ctr"/>
            <a:r>
              <a:rPr lang="de-CH" sz="1400">
                <a:solidFill>
                  <a:schemeClr val="bg1"/>
                </a:solidFill>
              </a:rPr>
              <a:t>VAT</a:t>
            </a:r>
          </a:p>
        </p:txBody>
      </p:sp>
      <p:sp>
        <p:nvSpPr>
          <p:cNvPr id="8" name="Flussdiagramm: Prozess 7">
            <a:extLst>
              <a:ext uri="{FF2B5EF4-FFF2-40B4-BE49-F238E27FC236}">
                <a16:creationId xmlns:a16="http://schemas.microsoft.com/office/drawing/2014/main" id="{C21E6B5B-AECE-491F-A81A-086653F41444}"/>
              </a:ext>
            </a:extLst>
          </p:cNvPr>
          <p:cNvSpPr/>
          <p:nvPr/>
        </p:nvSpPr>
        <p:spPr>
          <a:xfrm>
            <a:off x="8721969" y="3327426"/>
            <a:ext cx="2921407" cy="2762731"/>
          </a:xfrm>
          <a:prstGeom prst="flowChartProcess">
            <a:avLst/>
          </a:prstGeom>
          <a:solidFill>
            <a:schemeClr val="accent5">
              <a:lumMod val="60000"/>
              <a:lumOff val="40000"/>
            </a:schemeClr>
          </a:solidFill>
          <a:ln w="28575">
            <a:solidFill>
              <a:schemeClr val="bg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t"/>
          <a:lstStyle/>
          <a:p>
            <a:r>
              <a:rPr lang="de-CH" sz="1400" u="sng">
                <a:solidFill>
                  <a:schemeClr val="tx1"/>
                </a:solidFill>
              </a:rPr>
              <a:t>Anlagen bei erhöhter Inflation:</a:t>
            </a:r>
          </a:p>
          <a:p>
            <a:endParaRPr lang="de-CH" sz="1400">
              <a:solidFill>
                <a:schemeClr val="tx1"/>
              </a:solidFill>
            </a:endParaRPr>
          </a:p>
          <a:p>
            <a:r>
              <a:rPr lang="de-CH" sz="1400">
                <a:solidFill>
                  <a:schemeClr val="tx1"/>
                </a:solidFill>
              </a:rPr>
              <a:t>Siehe unsere Empfehlungsliste «Aktien mit Pricing Power»</a:t>
            </a:r>
          </a:p>
          <a:p>
            <a:endParaRPr lang="de-CH" sz="1400">
              <a:solidFill>
                <a:schemeClr val="tx1"/>
              </a:solidFill>
            </a:endParaRPr>
          </a:p>
          <a:p>
            <a:r>
              <a:rPr lang="de-CH" sz="1400" u="sng">
                <a:solidFill>
                  <a:schemeClr val="tx1"/>
                </a:solidFill>
              </a:rPr>
              <a:t>Gewinne realisieren</a:t>
            </a:r>
            <a:r>
              <a:rPr lang="de-CH" sz="1400">
                <a:solidFill>
                  <a:schemeClr val="tx1"/>
                </a:solidFill>
              </a:rPr>
              <a:t>: Powershares QQQ, US Big Tech </a:t>
            </a:r>
          </a:p>
          <a:p>
            <a:pPr algn="ctr"/>
            <a:endParaRPr lang="de-CH" sz="1400">
              <a:solidFill>
                <a:schemeClr val="tx1"/>
              </a:solidFill>
            </a:endParaRPr>
          </a:p>
          <a:p>
            <a:pPr algn="ctr"/>
            <a:endParaRPr lang="de-CH" sz="1400">
              <a:solidFill>
                <a:schemeClr val="tx1"/>
              </a:solidFill>
            </a:endParaRPr>
          </a:p>
          <a:p>
            <a:pPr algn="ctr"/>
            <a:endParaRPr lang="de-CH" sz="1400">
              <a:solidFill>
                <a:schemeClr val="tx1"/>
              </a:solidFill>
            </a:endParaRPr>
          </a:p>
        </p:txBody>
      </p:sp>
      <p:sp>
        <p:nvSpPr>
          <p:cNvPr id="7" name="Flussdiagramm: Prozess 6">
            <a:extLst>
              <a:ext uri="{FF2B5EF4-FFF2-40B4-BE49-F238E27FC236}">
                <a16:creationId xmlns:a16="http://schemas.microsoft.com/office/drawing/2014/main" id="{1FAD6026-25D2-41F2-8B80-AF70706193F8}"/>
              </a:ext>
            </a:extLst>
          </p:cNvPr>
          <p:cNvSpPr/>
          <p:nvPr/>
        </p:nvSpPr>
        <p:spPr>
          <a:xfrm>
            <a:off x="5891189" y="1764632"/>
            <a:ext cx="2487321" cy="4359113"/>
          </a:xfrm>
          <a:prstGeom prst="flowChartProcess">
            <a:avLst/>
          </a:prstGeom>
          <a:solidFill>
            <a:schemeClr val="accent5">
              <a:lumMod val="75000"/>
            </a:schemeClr>
          </a:solidFill>
          <a:ln w="28575">
            <a:solidFill>
              <a:schemeClr val="bg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de-CH" sz="1400">
                <a:solidFill>
                  <a:schemeClr val="bg1"/>
                </a:solidFill>
              </a:rPr>
              <a:t>Unterbewertete (Value) Aktien, «Green-Deal» Profiteure und angepasste Länderallokation</a:t>
            </a:r>
          </a:p>
          <a:p>
            <a:pPr algn="ctr"/>
            <a:endParaRPr lang="de-CH" sz="1400">
              <a:solidFill>
                <a:schemeClr val="bg1"/>
              </a:solidFill>
            </a:endParaRPr>
          </a:p>
          <a:p>
            <a:pPr algn="ctr"/>
            <a:r>
              <a:rPr lang="de-CH" sz="1400">
                <a:solidFill>
                  <a:schemeClr val="bg1"/>
                </a:solidFill>
              </a:rPr>
              <a:t>China / Asien als Gewinner</a:t>
            </a:r>
          </a:p>
          <a:p>
            <a:pPr algn="ctr"/>
            <a:r>
              <a:rPr lang="de-CH" sz="1400">
                <a:solidFill>
                  <a:schemeClr val="bg1"/>
                </a:solidFill>
              </a:rPr>
              <a:t>(UBS China Opp. Fund / ETF Emerging Markets) / DKSH</a:t>
            </a:r>
          </a:p>
          <a:p>
            <a:pPr algn="ctr"/>
            <a:endParaRPr lang="de-CH" sz="1400">
              <a:solidFill>
                <a:schemeClr val="bg1"/>
              </a:solidFill>
            </a:endParaRPr>
          </a:p>
          <a:p>
            <a:pPr algn="ctr"/>
            <a:r>
              <a:rPr lang="de-CH" sz="1400">
                <a:solidFill>
                  <a:schemeClr val="bg1"/>
                </a:solidFill>
              </a:rPr>
              <a:t>Europa erhöhen u.a.:</a:t>
            </a:r>
          </a:p>
          <a:p>
            <a:pPr algn="ctr"/>
            <a:r>
              <a:rPr lang="de-CH" sz="1400">
                <a:solidFill>
                  <a:schemeClr val="bg1"/>
                </a:solidFill>
              </a:rPr>
              <a:t>ASM / Nexans / Bouygues / SAP / RWE / Ericsson / ENEL / Anglo American / EIC Energy Transition / European Banks</a:t>
            </a:r>
          </a:p>
          <a:p>
            <a:pPr algn="ctr"/>
            <a:endParaRPr lang="de-CH" sz="1400">
              <a:solidFill>
                <a:schemeClr val="bg1"/>
              </a:solidFill>
            </a:endParaRPr>
          </a:p>
          <a:p>
            <a:pPr algn="ctr"/>
            <a:r>
              <a:rPr lang="de-CH" sz="1400">
                <a:solidFill>
                  <a:schemeClr val="bg1"/>
                </a:solidFill>
              </a:rPr>
              <a:t>CH Fokus Small-Midcaps u.a.:</a:t>
            </a:r>
          </a:p>
          <a:p>
            <a:pPr algn="ctr"/>
            <a:r>
              <a:rPr lang="de-CH" sz="1400">
                <a:solidFill>
                  <a:schemeClr val="bg1"/>
                </a:solidFill>
              </a:rPr>
              <a:t>Valiant / Stadler Rail / Logitech / Sonova / Zcapital S&amp;M Cap Fund </a:t>
            </a:r>
          </a:p>
          <a:p>
            <a:pPr algn="ctr"/>
            <a:endParaRPr lang="de-CH" sz="1400">
              <a:solidFill>
                <a:schemeClr val="bg1"/>
              </a:solidFill>
            </a:endParaRPr>
          </a:p>
          <a:p>
            <a:pPr algn="ctr"/>
            <a:endParaRPr lang="de-CH" sz="1400">
              <a:solidFill>
                <a:schemeClr val="bg1"/>
              </a:solidFill>
            </a:endParaRPr>
          </a:p>
          <a:p>
            <a:pPr algn="ctr"/>
            <a:r>
              <a:rPr lang="de-CH" sz="1400">
                <a:solidFill>
                  <a:schemeClr val="bg1"/>
                </a:solidFill>
              </a:rPr>
              <a:t>Reduzieren: Region USA / Immofonds CH</a:t>
            </a:r>
          </a:p>
        </p:txBody>
      </p:sp>
      <p:sp>
        <p:nvSpPr>
          <p:cNvPr id="4" name="Flussdiagramm: Prozess 3">
            <a:extLst>
              <a:ext uri="{FF2B5EF4-FFF2-40B4-BE49-F238E27FC236}">
                <a16:creationId xmlns:a16="http://schemas.microsoft.com/office/drawing/2014/main" id="{0AAA1B05-A0C4-4FB0-AF68-75F28A30A6BA}"/>
              </a:ext>
            </a:extLst>
          </p:cNvPr>
          <p:cNvSpPr/>
          <p:nvPr/>
        </p:nvSpPr>
        <p:spPr>
          <a:xfrm>
            <a:off x="568367" y="1764632"/>
            <a:ext cx="1425771" cy="4341374"/>
          </a:xfrm>
          <a:prstGeom prst="flowChartProcess">
            <a:avLst/>
          </a:prstGeom>
          <a:solidFill>
            <a:schemeClr val="accent1">
              <a:lumMod val="60000"/>
              <a:lumOff val="40000"/>
            </a:schemeClr>
          </a:solidFill>
          <a:ln w="28575">
            <a:solidFill>
              <a:schemeClr val="bg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CH" sz="1400"/>
              <a:t>Defensive Titel</a:t>
            </a:r>
          </a:p>
          <a:p>
            <a:pPr algn="ctr"/>
            <a:r>
              <a:rPr lang="de-CH" sz="1400"/>
              <a:t>Nestlé</a:t>
            </a:r>
          </a:p>
          <a:p>
            <a:pPr algn="ctr"/>
            <a:r>
              <a:rPr lang="de-CH" sz="1400"/>
              <a:t>Danone</a:t>
            </a:r>
          </a:p>
          <a:p>
            <a:pPr algn="ctr"/>
            <a:r>
              <a:rPr lang="de-CH" sz="1400"/>
              <a:t>Swisscom</a:t>
            </a:r>
          </a:p>
          <a:p>
            <a:pPr algn="ctr"/>
            <a:r>
              <a:rPr lang="de-CH" sz="1400"/>
              <a:t>Roche</a:t>
            </a:r>
          </a:p>
          <a:p>
            <a:pPr algn="ctr"/>
            <a:r>
              <a:rPr lang="de-CH" sz="1400"/>
              <a:t>Novartis</a:t>
            </a:r>
          </a:p>
          <a:p>
            <a:pPr algn="ctr"/>
            <a:r>
              <a:rPr lang="de-CH" sz="1400"/>
              <a:t>Sanofi</a:t>
            </a:r>
          </a:p>
          <a:p>
            <a:pPr algn="ctr"/>
            <a:r>
              <a:rPr lang="de-CH" sz="1400"/>
              <a:t>Gilead</a:t>
            </a:r>
          </a:p>
          <a:p>
            <a:pPr algn="ctr"/>
            <a:endParaRPr lang="de-CH" sz="1400"/>
          </a:p>
          <a:p>
            <a:pPr algn="ctr"/>
            <a:r>
              <a:rPr lang="de-CH" sz="1400"/>
              <a:t>Profiteure der Krise</a:t>
            </a:r>
          </a:p>
          <a:p>
            <a:pPr algn="ctr"/>
            <a:r>
              <a:rPr lang="de-CH" sz="1400"/>
              <a:t>Powershares QQQ</a:t>
            </a:r>
            <a:br>
              <a:rPr lang="de-CH" sz="1400"/>
            </a:br>
            <a:r>
              <a:rPr lang="de-CH" sz="1400"/>
              <a:t>(Digitalisierung)</a:t>
            </a:r>
          </a:p>
          <a:p>
            <a:pPr algn="ctr"/>
            <a:r>
              <a:rPr lang="de-CH" sz="1400"/>
              <a:t>Logitech</a:t>
            </a:r>
          </a:p>
          <a:p>
            <a:pPr algn="ctr"/>
            <a:r>
              <a:rPr lang="de-CH" sz="1400"/>
              <a:t>Siegfried</a:t>
            </a:r>
          </a:p>
          <a:p>
            <a:pPr algn="ctr"/>
            <a:r>
              <a:rPr lang="de-CH" sz="1400"/>
              <a:t>Lonza</a:t>
            </a:r>
          </a:p>
          <a:p>
            <a:pPr algn="ctr"/>
            <a:endParaRPr lang="de-CH" sz="1400"/>
          </a:p>
        </p:txBody>
      </p:sp>
      <p:sp>
        <p:nvSpPr>
          <p:cNvPr id="6" name="Flussdiagramm: Prozess 5">
            <a:extLst>
              <a:ext uri="{FF2B5EF4-FFF2-40B4-BE49-F238E27FC236}">
                <a16:creationId xmlns:a16="http://schemas.microsoft.com/office/drawing/2014/main" id="{F5EA1E36-9FF3-4D67-81C5-EC0B7B45E7C1}"/>
              </a:ext>
            </a:extLst>
          </p:cNvPr>
          <p:cNvSpPr/>
          <p:nvPr/>
        </p:nvSpPr>
        <p:spPr>
          <a:xfrm>
            <a:off x="2293385" y="1210393"/>
            <a:ext cx="1477549" cy="4922336"/>
          </a:xfrm>
          <a:prstGeom prst="flowChartProcess">
            <a:avLst/>
          </a:prstGeom>
          <a:solidFill>
            <a:schemeClr val="accent1">
              <a:lumMod val="75000"/>
            </a:schemeClr>
          </a:solidFill>
          <a:ln w="28575">
            <a:solidFill>
              <a:schemeClr val="bg2">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CH" sz="1400">
                <a:solidFill>
                  <a:schemeClr val="bg1"/>
                </a:solidFill>
              </a:rPr>
              <a:t>Opportunitäten bei Qualitätsanlagen</a:t>
            </a:r>
          </a:p>
          <a:p>
            <a:pPr algn="ctr"/>
            <a:endParaRPr lang="de-CH" sz="1400">
              <a:solidFill>
                <a:schemeClr val="bg1"/>
              </a:solidFill>
            </a:endParaRPr>
          </a:p>
          <a:p>
            <a:pPr algn="ctr"/>
            <a:r>
              <a:rPr lang="de-CH" sz="1400">
                <a:solidFill>
                  <a:schemeClr val="bg1"/>
                </a:solidFill>
              </a:rPr>
              <a:t>Obligationen, Kauf mit Limiten unter Pari</a:t>
            </a:r>
          </a:p>
          <a:p>
            <a:pPr algn="ctr"/>
            <a:endParaRPr lang="de-CH" sz="1400">
              <a:solidFill>
                <a:schemeClr val="bg1"/>
              </a:solidFill>
            </a:endParaRPr>
          </a:p>
          <a:p>
            <a:pPr algn="ctr"/>
            <a:r>
              <a:rPr lang="de-CH" sz="1400">
                <a:solidFill>
                  <a:schemeClr val="bg1"/>
                </a:solidFill>
              </a:rPr>
              <a:t>Immobilienfonds mit Einbrüchen wie CS Green Property Fund u.ä.</a:t>
            </a:r>
          </a:p>
          <a:p>
            <a:pPr algn="ctr"/>
            <a:endParaRPr lang="de-CH" sz="1400">
              <a:solidFill>
                <a:schemeClr val="bg1"/>
              </a:solidFill>
            </a:endParaRPr>
          </a:p>
          <a:p>
            <a:pPr algn="ctr"/>
            <a:r>
              <a:rPr lang="de-CH" sz="1400">
                <a:solidFill>
                  <a:schemeClr val="bg1"/>
                </a:solidFill>
              </a:rPr>
              <a:t>Straumann</a:t>
            </a:r>
          </a:p>
          <a:p>
            <a:pPr algn="ctr"/>
            <a:r>
              <a:rPr lang="de-CH" sz="1400">
                <a:solidFill>
                  <a:schemeClr val="bg1"/>
                </a:solidFill>
              </a:rPr>
              <a:t>BB Biotech</a:t>
            </a:r>
          </a:p>
          <a:p>
            <a:pPr algn="ctr"/>
            <a:r>
              <a:rPr lang="de-CH" sz="1400">
                <a:solidFill>
                  <a:schemeClr val="bg1"/>
                </a:solidFill>
              </a:rPr>
              <a:t>Novo Nordisk</a:t>
            </a:r>
          </a:p>
          <a:p>
            <a:pPr algn="ctr"/>
            <a:r>
              <a:rPr lang="de-CH" sz="1400">
                <a:solidFill>
                  <a:schemeClr val="bg1"/>
                </a:solidFill>
              </a:rPr>
              <a:t>Barry Callebaut</a:t>
            </a:r>
          </a:p>
          <a:p>
            <a:pPr algn="ctr"/>
            <a:r>
              <a:rPr lang="de-CH" sz="1400">
                <a:solidFill>
                  <a:schemeClr val="bg1"/>
                </a:solidFill>
              </a:rPr>
              <a:t>Givaudan</a:t>
            </a:r>
          </a:p>
          <a:p>
            <a:pPr algn="ctr"/>
            <a:r>
              <a:rPr lang="de-CH" sz="1400">
                <a:solidFill>
                  <a:schemeClr val="bg1"/>
                </a:solidFill>
              </a:rPr>
              <a:t>Vifor</a:t>
            </a:r>
          </a:p>
          <a:p>
            <a:pPr algn="ctr"/>
            <a:r>
              <a:rPr lang="de-CH" sz="1400">
                <a:solidFill>
                  <a:schemeClr val="bg1"/>
                </a:solidFill>
              </a:rPr>
              <a:t>BKW</a:t>
            </a:r>
          </a:p>
        </p:txBody>
      </p:sp>
      <p:sp>
        <p:nvSpPr>
          <p:cNvPr id="2" name="Titel 1">
            <a:extLst>
              <a:ext uri="{FF2B5EF4-FFF2-40B4-BE49-F238E27FC236}">
                <a16:creationId xmlns:a16="http://schemas.microsoft.com/office/drawing/2014/main" id="{142FAA1C-2320-4D98-801F-7FE9C4152D86}"/>
              </a:ext>
            </a:extLst>
          </p:cNvPr>
          <p:cNvSpPr>
            <a:spLocks noGrp="1"/>
          </p:cNvSpPr>
          <p:nvPr>
            <p:ph type="title"/>
          </p:nvPr>
        </p:nvSpPr>
        <p:spPr>
          <a:xfrm>
            <a:off x="818574" y="237326"/>
            <a:ext cx="10646596" cy="944126"/>
          </a:xfrm>
        </p:spPr>
        <p:txBody>
          <a:bodyPr vert="horz" lIns="91440" tIns="45720" rIns="91440" bIns="45720" rtlCol="0" anchor="ctr">
            <a:noAutofit/>
          </a:bodyPr>
          <a:lstStyle/>
          <a:p>
            <a:pPr algn="l"/>
            <a:r>
              <a:rPr lang="de-CH" sz="2200" b="1">
                <a:latin typeface="Heebo Light" pitchFamily="2" charset="-79"/>
                <a:cs typeface="Heebo Light" pitchFamily="2" charset="-79"/>
              </a:rPr>
              <a:t>In einem inflationären Umfeld sind Titel mit einer gewissen Preismacht im Vordergrund. Wir haben dazu eine Empfehlungsliste ausgearbeitet.</a:t>
            </a:r>
          </a:p>
        </p:txBody>
      </p:sp>
      <p:sp>
        <p:nvSpPr>
          <p:cNvPr id="3" name="Freihandform: Form 2">
            <a:extLst>
              <a:ext uri="{FF2B5EF4-FFF2-40B4-BE49-F238E27FC236}">
                <a16:creationId xmlns:a16="http://schemas.microsoft.com/office/drawing/2014/main" id="{2A008C6C-7F33-4B3D-9690-337D1C3DA3AF}"/>
              </a:ext>
            </a:extLst>
          </p:cNvPr>
          <p:cNvSpPr/>
          <p:nvPr/>
        </p:nvSpPr>
        <p:spPr>
          <a:xfrm>
            <a:off x="480196" y="1577802"/>
            <a:ext cx="9705474" cy="2201348"/>
          </a:xfrm>
          <a:custGeom>
            <a:avLst/>
            <a:gdLst>
              <a:gd name="connsiteX0" fmla="*/ 0 w 8667166"/>
              <a:gd name="connsiteY0" fmla="*/ 2597610 h 2597610"/>
              <a:gd name="connsiteX1" fmla="*/ 2305634 w 8667166"/>
              <a:gd name="connsiteY1" fmla="*/ 265 h 2597610"/>
              <a:gd name="connsiteX2" fmla="*/ 4543951 w 8667166"/>
              <a:gd name="connsiteY2" fmla="*/ 2429315 h 2597610"/>
              <a:gd name="connsiteX3" fmla="*/ 5912746 w 8667166"/>
              <a:gd name="connsiteY3" fmla="*/ 1531745 h 2597610"/>
              <a:gd name="connsiteX4" fmla="*/ 6950562 w 8667166"/>
              <a:gd name="connsiteY4" fmla="*/ 2384437 h 2597610"/>
              <a:gd name="connsiteX5" fmla="*/ 8667166 w 8667166"/>
              <a:gd name="connsiteY5" fmla="*/ 2547122 h 2597610"/>
              <a:gd name="connsiteX6" fmla="*/ 8667166 w 8667166"/>
              <a:gd name="connsiteY6" fmla="*/ 2547122 h 259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7166" h="2597610">
                <a:moveTo>
                  <a:pt x="0" y="2597610"/>
                </a:moveTo>
                <a:cubicBezTo>
                  <a:pt x="774154" y="1312962"/>
                  <a:pt x="1548309" y="28314"/>
                  <a:pt x="2305634" y="265"/>
                </a:cubicBezTo>
                <a:cubicBezTo>
                  <a:pt x="3062959" y="-27784"/>
                  <a:pt x="3942766" y="2174068"/>
                  <a:pt x="4543951" y="2429315"/>
                </a:cubicBezTo>
                <a:cubicBezTo>
                  <a:pt x="5145136" y="2684562"/>
                  <a:pt x="5511644" y="1539225"/>
                  <a:pt x="5912746" y="1531745"/>
                </a:cubicBezTo>
                <a:cubicBezTo>
                  <a:pt x="6313848" y="1524265"/>
                  <a:pt x="6491492" y="2215207"/>
                  <a:pt x="6950562" y="2384437"/>
                </a:cubicBezTo>
                <a:cubicBezTo>
                  <a:pt x="7409632" y="2553666"/>
                  <a:pt x="8667166" y="2547122"/>
                  <a:pt x="8667166" y="2547122"/>
                </a:cubicBezTo>
                <a:lnTo>
                  <a:pt x="8667166" y="2547122"/>
                </a:lnTo>
              </a:path>
            </a:pathLst>
          </a:custGeom>
          <a:noFill/>
          <a:ln w="60325">
            <a:solidFill>
              <a:schemeClr val="accent4">
                <a:alpha val="7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Flussdiagramm: Prozess 9">
            <a:extLst>
              <a:ext uri="{FF2B5EF4-FFF2-40B4-BE49-F238E27FC236}">
                <a16:creationId xmlns:a16="http://schemas.microsoft.com/office/drawing/2014/main" id="{3618A9EE-A509-4A20-BAB4-6FB2D20019FE}"/>
              </a:ext>
            </a:extLst>
          </p:cNvPr>
          <p:cNvSpPr/>
          <p:nvPr/>
        </p:nvSpPr>
        <p:spPr>
          <a:xfrm>
            <a:off x="8886106" y="1093019"/>
            <a:ext cx="2487321" cy="1840276"/>
          </a:xfrm>
          <a:prstGeom prst="flowChartProcess">
            <a:avLst/>
          </a:prstGeom>
          <a:solidFill>
            <a:schemeClr val="bg1">
              <a:lumMod val="85000"/>
            </a:schemeClr>
          </a:solidFill>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a:solidFill>
                  <a:schemeClr val="tx2"/>
                </a:solidFill>
              </a:rPr>
              <a:t>Das Timing ist schwierig: Grundregeln helfen:</a:t>
            </a:r>
          </a:p>
          <a:p>
            <a:pPr algn="ctr"/>
            <a:r>
              <a:rPr lang="de-CH" sz="1200">
                <a:solidFill>
                  <a:schemeClr val="tx2"/>
                </a:solidFill>
              </a:rPr>
              <a:t>Strategie beibehalten (Rebalancings)</a:t>
            </a:r>
          </a:p>
          <a:p>
            <a:pPr algn="ctr"/>
            <a:r>
              <a:rPr lang="de-CH" sz="1200">
                <a:solidFill>
                  <a:schemeClr val="tx2"/>
                </a:solidFill>
              </a:rPr>
              <a:t>Profitierenden Branchen und Regionen vorziehen</a:t>
            </a:r>
          </a:p>
          <a:p>
            <a:pPr algn="ctr"/>
            <a:r>
              <a:rPr lang="de-CH" sz="1200">
                <a:solidFill>
                  <a:schemeClr val="tx2"/>
                </a:solidFill>
              </a:rPr>
              <a:t>Investitionsbudget portionieren und zeitlich staffeln</a:t>
            </a:r>
          </a:p>
        </p:txBody>
      </p:sp>
      <p:sp>
        <p:nvSpPr>
          <p:cNvPr id="9" name="Pfeil: nach rechts 8">
            <a:extLst>
              <a:ext uri="{FF2B5EF4-FFF2-40B4-BE49-F238E27FC236}">
                <a16:creationId xmlns:a16="http://schemas.microsoft.com/office/drawing/2014/main" id="{B5D29C62-7CF2-43F9-8061-B960D2A15F97}"/>
              </a:ext>
            </a:extLst>
          </p:cNvPr>
          <p:cNvSpPr/>
          <p:nvPr/>
        </p:nvSpPr>
        <p:spPr>
          <a:xfrm>
            <a:off x="302962" y="5647607"/>
            <a:ext cx="9882708" cy="1034715"/>
          </a:xfrm>
          <a:prstGeom prst="rightArrow">
            <a:avLst/>
          </a:prstGeom>
          <a:gradFill flip="none" rotWithShape="1">
            <a:gsLst>
              <a:gs pos="0">
                <a:schemeClr val="accent1">
                  <a:lumMod val="5000"/>
                  <a:lumOff val="95000"/>
                </a:schemeClr>
              </a:gs>
              <a:gs pos="57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38100">
            <a:solidFill>
              <a:schemeClr val="bg2">
                <a:lumMod val="20000"/>
                <a:lumOff val="80000"/>
                <a:alpha val="50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b="1">
              <a:ln w="12700">
                <a:solidFill>
                  <a:schemeClr val="accent1"/>
                </a:solidFill>
                <a:prstDash val="solid"/>
              </a:ln>
              <a:noFill/>
              <a:effectLst>
                <a:outerShdw dist="38100" dir="2640000" algn="bl" rotWithShape="0">
                  <a:schemeClr val="accent1"/>
                </a:outerShdw>
              </a:effectLst>
            </a:endParaRPr>
          </a:p>
        </p:txBody>
      </p:sp>
      <p:sp>
        <p:nvSpPr>
          <p:cNvPr id="12" name="Textfeld 11">
            <a:extLst>
              <a:ext uri="{FF2B5EF4-FFF2-40B4-BE49-F238E27FC236}">
                <a16:creationId xmlns:a16="http://schemas.microsoft.com/office/drawing/2014/main" id="{65F2A978-AD4B-4D80-9F62-2833276BAE1B}"/>
              </a:ext>
            </a:extLst>
          </p:cNvPr>
          <p:cNvSpPr txBox="1"/>
          <p:nvPr/>
        </p:nvSpPr>
        <p:spPr>
          <a:xfrm>
            <a:off x="9651208" y="2890782"/>
            <a:ext cx="1243263" cy="368969"/>
          </a:xfrm>
          <a:prstGeom prst="rect">
            <a:avLst/>
          </a:prstGeom>
          <a:noFill/>
        </p:spPr>
        <p:txBody>
          <a:bodyPr wrap="square" rtlCol="0">
            <a:spAutoFit/>
          </a:bodyPr>
          <a:lstStyle/>
          <a:p>
            <a:r>
              <a:rPr lang="de-CH">
                <a:solidFill>
                  <a:srgbClr val="002060"/>
                </a:solidFill>
              </a:rPr>
              <a:t>aktuell</a:t>
            </a:r>
          </a:p>
        </p:txBody>
      </p:sp>
      <p:cxnSp>
        <p:nvCxnSpPr>
          <p:cNvPr id="13" name="Gerade Verbindung mit Pfeil 12">
            <a:extLst>
              <a:ext uri="{FF2B5EF4-FFF2-40B4-BE49-F238E27FC236}">
                <a16:creationId xmlns:a16="http://schemas.microsoft.com/office/drawing/2014/main" id="{D8B02621-BEAC-439F-8C57-334A58FBC337}"/>
              </a:ext>
            </a:extLst>
          </p:cNvPr>
          <p:cNvCxnSpPr>
            <a:cxnSpLocks/>
          </p:cNvCxnSpPr>
          <p:nvPr/>
        </p:nvCxnSpPr>
        <p:spPr>
          <a:xfrm>
            <a:off x="1840992" y="4693920"/>
            <a:ext cx="6990393" cy="980409"/>
          </a:xfrm>
          <a:prstGeom prst="straightConnector1">
            <a:avLst/>
          </a:prstGeom>
          <a:ln w="60325">
            <a:solidFill>
              <a:schemeClr val="accent4">
                <a:alpha val="86000"/>
              </a:schemeClr>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3626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27ACB-5C82-44C5-95F9-B568F86A846B}"/>
              </a:ext>
            </a:extLst>
          </p:cNvPr>
          <p:cNvSpPr>
            <a:spLocks noGrp="1"/>
          </p:cNvSpPr>
          <p:nvPr>
            <p:ph type="title"/>
          </p:nvPr>
        </p:nvSpPr>
        <p:spPr>
          <a:xfrm>
            <a:off x="476738" y="274638"/>
            <a:ext cx="10972800" cy="1143000"/>
          </a:xfrm>
        </p:spPr>
        <p:txBody>
          <a:bodyPr>
            <a:normAutofit/>
          </a:bodyPr>
          <a:lstStyle/>
          <a:p>
            <a:pPr algn="l"/>
            <a:r>
              <a:rPr lang="de-CH" sz="2200" b="1">
                <a:latin typeface="Heebo Light" pitchFamily="2" charset="-79"/>
                <a:cs typeface="Heebo Light" pitchFamily="2" charset="-79"/>
              </a:rPr>
              <a:t>Die Aktienbewertungen in den USA sind weiterhin sehr hoch; in anderen Teilen sind sie nur leicht überdurchschnittlich</a:t>
            </a:r>
          </a:p>
        </p:txBody>
      </p:sp>
      <p:pic>
        <p:nvPicPr>
          <p:cNvPr id="7" name="Grafik 6">
            <a:extLst>
              <a:ext uri="{FF2B5EF4-FFF2-40B4-BE49-F238E27FC236}">
                <a16:creationId xmlns:a16="http://schemas.microsoft.com/office/drawing/2014/main" id="{5F1F42EB-3DA9-4205-ADF3-D672DE3C84D2}"/>
              </a:ext>
            </a:extLst>
          </p:cNvPr>
          <p:cNvPicPr>
            <a:picLocks noChangeAspect="1"/>
          </p:cNvPicPr>
          <p:nvPr/>
        </p:nvPicPr>
        <p:blipFill>
          <a:blip r:embed="rId2"/>
          <a:stretch>
            <a:fillRect/>
          </a:stretch>
        </p:blipFill>
        <p:spPr>
          <a:xfrm>
            <a:off x="742462" y="1396741"/>
            <a:ext cx="7501772" cy="5049149"/>
          </a:xfrm>
          <a:prstGeom prst="rect">
            <a:avLst/>
          </a:prstGeom>
        </p:spPr>
      </p:pic>
      <p:sp>
        <p:nvSpPr>
          <p:cNvPr id="3" name="Foliennummernplatzhalter 2">
            <a:extLst>
              <a:ext uri="{FF2B5EF4-FFF2-40B4-BE49-F238E27FC236}">
                <a16:creationId xmlns:a16="http://schemas.microsoft.com/office/drawing/2014/main" id="{62D0F013-C822-4F5E-9C98-C8AFC14A5AFE}"/>
              </a:ext>
            </a:extLst>
          </p:cNvPr>
          <p:cNvSpPr>
            <a:spLocks noGrp="1"/>
          </p:cNvSpPr>
          <p:nvPr>
            <p:ph type="sldNum" sz="quarter" idx="12"/>
          </p:nvPr>
        </p:nvSpPr>
        <p:spPr/>
        <p:txBody>
          <a:bodyPr/>
          <a:lstStyle/>
          <a:p>
            <a:fld id="{6D22F896-40B5-4ADD-8801-0D06FADFA095}" type="slidenum">
              <a:rPr lang="en-US" smtClean="0"/>
              <a:t>12</a:t>
            </a:fld>
            <a:endParaRPr lang="en-US"/>
          </a:p>
        </p:txBody>
      </p:sp>
      <p:pic>
        <p:nvPicPr>
          <p:cNvPr id="1026" name="Picture 2">
            <a:extLst>
              <a:ext uri="{FF2B5EF4-FFF2-40B4-BE49-F238E27FC236}">
                <a16:creationId xmlns:a16="http://schemas.microsoft.com/office/drawing/2014/main" id="{FCAF9A22-C730-4634-B173-240A9CA67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4150" y="2301509"/>
            <a:ext cx="123825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901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015" y="180000"/>
            <a:ext cx="10589847" cy="1143000"/>
          </a:xfrm>
        </p:spPr>
        <p:txBody>
          <a:bodyPr>
            <a:normAutofit fontScale="90000"/>
          </a:bodyPr>
          <a:lstStyle/>
          <a:p>
            <a:pPr algn="l"/>
            <a:r>
              <a:rPr lang="de-CH" sz="2400" b="1">
                <a:latin typeface="Heebo Light" panose="00000400000000000000" pitchFamily="2" charset="-79"/>
                <a:cs typeface="Heebo Light" panose="00000400000000000000" pitchFamily="2" charset="-79"/>
              </a:rPr>
              <a:t>Der allgemeine Trend des MSCI World könnte zumindest kurzfristig gebrochen worden sein; Finanzwerte zeigen eine gewisse Stärke gegenüber dem MSCI World, wobei die Technologiewerte eventuell am oberen Ende angekommen sind </a:t>
            </a:r>
          </a:p>
        </p:txBody>
      </p:sp>
      <p:sp>
        <p:nvSpPr>
          <p:cNvPr id="4" name="Foliennummernplatzhalter 3"/>
          <p:cNvSpPr>
            <a:spLocks noGrp="1"/>
          </p:cNvSpPr>
          <p:nvPr>
            <p:ph type="sldNum" sz="quarter" idx="12"/>
          </p:nvPr>
        </p:nvSpPr>
        <p:spPr/>
        <p:txBody>
          <a:bodyPr/>
          <a:lstStyle/>
          <a:p>
            <a:fld id="{F4BA8064-FD5E-4BDC-AA11-31B1F4D8CA93}" type="slidenum">
              <a:rPr lang="de-CH" smtClean="0"/>
              <a:pPr/>
              <a:t>13</a:t>
            </a:fld>
            <a:endParaRPr lang="de-CH"/>
          </a:p>
        </p:txBody>
      </p:sp>
      <p:pic>
        <p:nvPicPr>
          <p:cNvPr id="3" name="Grafik 4">
            <a:extLst>
              <a:ext uri="{FF2B5EF4-FFF2-40B4-BE49-F238E27FC236}">
                <a16:creationId xmlns:a16="http://schemas.microsoft.com/office/drawing/2014/main" id="{E78B8632-5C64-4F33-A3BF-D80373295BE5}"/>
              </a:ext>
            </a:extLst>
          </p:cNvPr>
          <p:cNvPicPr>
            <a:picLocks noChangeAspect="1"/>
          </p:cNvPicPr>
          <p:nvPr/>
        </p:nvPicPr>
        <p:blipFill>
          <a:blip r:embed="rId3"/>
          <a:stretch>
            <a:fillRect/>
          </a:stretch>
        </p:blipFill>
        <p:spPr>
          <a:xfrm>
            <a:off x="883138" y="1268705"/>
            <a:ext cx="7604370" cy="5179821"/>
          </a:xfrm>
          <a:prstGeom prst="rect">
            <a:avLst/>
          </a:prstGeom>
        </p:spPr>
      </p:pic>
      <p:cxnSp>
        <p:nvCxnSpPr>
          <p:cNvPr id="6" name="Gerader Verbinder 5">
            <a:extLst>
              <a:ext uri="{FF2B5EF4-FFF2-40B4-BE49-F238E27FC236}">
                <a16:creationId xmlns:a16="http://schemas.microsoft.com/office/drawing/2014/main" id="{0BAEC0B0-5B93-4D98-890F-958FC73F19DA}"/>
              </a:ext>
            </a:extLst>
          </p:cNvPr>
          <p:cNvCxnSpPr>
            <a:cxnSpLocks/>
          </p:cNvCxnSpPr>
          <p:nvPr/>
        </p:nvCxnSpPr>
        <p:spPr>
          <a:xfrm flipV="1">
            <a:off x="1399173" y="1946031"/>
            <a:ext cx="1254036" cy="830027"/>
          </a:xfrm>
          <a:prstGeom prst="line">
            <a:avLst/>
          </a:prstGeom>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CCEAF9B6-A30B-4B04-B607-39038438389B}"/>
              </a:ext>
            </a:extLst>
          </p:cNvPr>
          <p:cNvSpPr/>
          <p:nvPr/>
        </p:nvSpPr>
        <p:spPr>
          <a:xfrm>
            <a:off x="1766665" y="1894248"/>
            <a:ext cx="968610" cy="4667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Ellipse 8">
            <a:extLst>
              <a:ext uri="{FF2B5EF4-FFF2-40B4-BE49-F238E27FC236}">
                <a16:creationId xmlns:a16="http://schemas.microsoft.com/office/drawing/2014/main" id="{9C645B8F-0611-4FFB-82AD-7E809404F86B}"/>
              </a:ext>
            </a:extLst>
          </p:cNvPr>
          <p:cNvSpPr/>
          <p:nvPr/>
        </p:nvSpPr>
        <p:spPr>
          <a:xfrm>
            <a:off x="2005137" y="5064692"/>
            <a:ext cx="64807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3" name="Gerader Verbinder 12">
            <a:extLst>
              <a:ext uri="{FF2B5EF4-FFF2-40B4-BE49-F238E27FC236}">
                <a16:creationId xmlns:a16="http://schemas.microsoft.com/office/drawing/2014/main" id="{C524F8E4-11AA-4739-BEBE-C62CD8A4D3E0}"/>
              </a:ext>
            </a:extLst>
          </p:cNvPr>
          <p:cNvCxnSpPr>
            <a:cxnSpLocks/>
          </p:cNvCxnSpPr>
          <p:nvPr/>
        </p:nvCxnSpPr>
        <p:spPr>
          <a:xfrm>
            <a:off x="1667980" y="5210223"/>
            <a:ext cx="918912"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Grafik 4" descr="Ein Bild, das Elektronik, Stereo enthält.&#10;&#10;Beschreibung automatisch generiert.">
            <a:extLst>
              <a:ext uri="{FF2B5EF4-FFF2-40B4-BE49-F238E27FC236}">
                <a16:creationId xmlns:a16="http://schemas.microsoft.com/office/drawing/2014/main" id="{F54D6036-D89F-4EF8-89B9-857CC9C10B73}"/>
              </a:ext>
            </a:extLst>
          </p:cNvPr>
          <p:cNvPicPr>
            <a:picLocks noChangeAspect="1"/>
          </p:cNvPicPr>
          <p:nvPr/>
        </p:nvPicPr>
        <p:blipFill>
          <a:blip r:embed="rId4"/>
          <a:stretch>
            <a:fillRect/>
          </a:stretch>
        </p:blipFill>
        <p:spPr>
          <a:xfrm>
            <a:off x="10356907" y="2309812"/>
            <a:ext cx="1047750" cy="2238375"/>
          </a:xfrm>
          <a:prstGeom prst="rect">
            <a:avLst/>
          </a:prstGeom>
        </p:spPr>
      </p:pic>
      <p:cxnSp>
        <p:nvCxnSpPr>
          <p:cNvPr id="12" name="Gerader Verbinder 11">
            <a:extLst>
              <a:ext uri="{FF2B5EF4-FFF2-40B4-BE49-F238E27FC236}">
                <a16:creationId xmlns:a16="http://schemas.microsoft.com/office/drawing/2014/main" id="{BF0DDDE3-643C-4FCD-B6E3-869942D5A844}"/>
              </a:ext>
            </a:extLst>
          </p:cNvPr>
          <p:cNvCxnSpPr>
            <a:cxnSpLocks/>
          </p:cNvCxnSpPr>
          <p:nvPr/>
        </p:nvCxnSpPr>
        <p:spPr>
          <a:xfrm flipV="1">
            <a:off x="3689304" y="2411705"/>
            <a:ext cx="835804" cy="4150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439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8000" y="180000"/>
            <a:ext cx="11019692" cy="1143000"/>
          </a:xfrm>
        </p:spPr>
        <p:txBody>
          <a:bodyPr>
            <a:normAutofit fontScale="90000"/>
          </a:bodyPr>
          <a:lstStyle/>
          <a:p>
            <a:pPr algn="l"/>
            <a:r>
              <a:rPr lang="de-CH" sz="2400" b="1">
                <a:latin typeface="Heebo Light" panose="00000400000000000000" pitchFamily="2" charset="-79"/>
                <a:cs typeface="Heebo Light" panose="00000400000000000000" pitchFamily="2" charset="-79"/>
              </a:rPr>
              <a:t>Der langfristige Trend des S&amp;P 500 ist sicherlich noch intakt. Er ist jedoch am oberen Ende des langfristigen Trendkanals angelangt, was die Wahrscheinlichkeit einer Korrektur erhöht.</a:t>
            </a:r>
          </a:p>
        </p:txBody>
      </p:sp>
      <p:sp>
        <p:nvSpPr>
          <p:cNvPr id="4" name="Foliennummernplatzhalter 3"/>
          <p:cNvSpPr>
            <a:spLocks noGrp="1"/>
          </p:cNvSpPr>
          <p:nvPr>
            <p:ph type="sldNum" sz="quarter" idx="12"/>
          </p:nvPr>
        </p:nvSpPr>
        <p:spPr/>
        <p:txBody>
          <a:bodyPr/>
          <a:lstStyle/>
          <a:p>
            <a:fld id="{F4BA8064-FD5E-4BDC-AA11-31B1F4D8CA93}" type="slidenum">
              <a:rPr lang="de-CH" smtClean="0"/>
              <a:pPr/>
              <a:t>14</a:t>
            </a:fld>
            <a:endParaRPr lang="de-CH"/>
          </a:p>
        </p:txBody>
      </p:sp>
      <p:pic>
        <p:nvPicPr>
          <p:cNvPr id="6" name="Grafik 5">
            <a:extLst>
              <a:ext uri="{FF2B5EF4-FFF2-40B4-BE49-F238E27FC236}">
                <a16:creationId xmlns:a16="http://schemas.microsoft.com/office/drawing/2014/main" id="{A715141C-C853-4AE8-856E-763B313DEDFE}"/>
              </a:ext>
            </a:extLst>
          </p:cNvPr>
          <p:cNvPicPr>
            <a:picLocks noChangeAspect="1"/>
          </p:cNvPicPr>
          <p:nvPr/>
        </p:nvPicPr>
        <p:blipFill>
          <a:blip r:embed="rId3"/>
          <a:stretch>
            <a:fillRect/>
          </a:stretch>
        </p:blipFill>
        <p:spPr>
          <a:xfrm>
            <a:off x="657789" y="1398955"/>
            <a:ext cx="10025842" cy="4845942"/>
          </a:xfrm>
          <a:prstGeom prst="rect">
            <a:avLst/>
          </a:prstGeom>
        </p:spPr>
      </p:pic>
    </p:spTree>
    <p:extLst>
      <p:ext uri="{BB962C8B-B14F-4D97-AF65-F5344CB8AC3E}">
        <p14:creationId xmlns:p14="http://schemas.microsoft.com/office/powerpoint/2010/main" val="1338188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1785" y="180000"/>
            <a:ext cx="10886830" cy="1143000"/>
          </a:xfrm>
        </p:spPr>
        <p:txBody>
          <a:bodyPr>
            <a:normAutofit/>
          </a:bodyPr>
          <a:lstStyle/>
          <a:p>
            <a:pPr algn="l"/>
            <a:r>
              <a:rPr lang="de-CH" sz="2400" b="1">
                <a:latin typeface="Heebo Light" panose="00000400000000000000" pitchFamily="2" charset="-79"/>
                <a:cs typeface="Heebo Light" panose="00000400000000000000" pitchFamily="2" charset="-79"/>
              </a:rPr>
              <a:t>Die allgemeine Stimmung ist neutral. Weder das eine noch das andere Lager überwiegt im Moment. Das kann sich jedoch schnell ändern.</a:t>
            </a:r>
          </a:p>
        </p:txBody>
      </p:sp>
      <p:sp>
        <p:nvSpPr>
          <p:cNvPr id="4" name="Foliennummernplatzhalter 3"/>
          <p:cNvSpPr>
            <a:spLocks noGrp="1"/>
          </p:cNvSpPr>
          <p:nvPr>
            <p:ph type="sldNum" sz="quarter" idx="12"/>
          </p:nvPr>
        </p:nvSpPr>
        <p:spPr/>
        <p:txBody>
          <a:bodyPr/>
          <a:lstStyle/>
          <a:p>
            <a:fld id="{F4BA8064-FD5E-4BDC-AA11-31B1F4D8CA93}" type="slidenum">
              <a:rPr lang="de-CH" smtClean="0"/>
              <a:pPr/>
              <a:t>15</a:t>
            </a:fld>
            <a:endParaRPr lang="de-CH"/>
          </a:p>
        </p:txBody>
      </p:sp>
      <p:pic>
        <p:nvPicPr>
          <p:cNvPr id="5" name="Grafik 4">
            <a:extLst>
              <a:ext uri="{FF2B5EF4-FFF2-40B4-BE49-F238E27FC236}">
                <a16:creationId xmlns:a16="http://schemas.microsoft.com/office/drawing/2014/main" id="{50CDF07E-DC27-4F2A-9B28-D3CAD67247E5}"/>
              </a:ext>
            </a:extLst>
          </p:cNvPr>
          <p:cNvPicPr>
            <a:picLocks noChangeAspect="1"/>
          </p:cNvPicPr>
          <p:nvPr/>
        </p:nvPicPr>
        <p:blipFill>
          <a:blip r:embed="rId3"/>
          <a:stretch>
            <a:fillRect/>
          </a:stretch>
        </p:blipFill>
        <p:spPr>
          <a:xfrm>
            <a:off x="10292373" y="2309811"/>
            <a:ext cx="1047750" cy="2238375"/>
          </a:xfrm>
          <a:prstGeom prst="rect">
            <a:avLst/>
          </a:prstGeom>
        </p:spPr>
      </p:pic>
      <p:pic>
        <p:nvPicPr>
          <p:cNvPr id="7" name="Grafik 6">
            <a:extLst>
              <a:ext uri="{FF2B5EF4-FFF2-40B4-BE49-F238E27FC236}">
                <a16:creationId xmlns:a16="http://schemas.microsoft.com/office/drawing/2014/main" id="{A4ACA0AE-9181-48B0-8593-CF6A24409B06}"/>
              </a:ext>
            </a:extLst>
          </p:cNvPr>
          <p:cNvPicPr>
            <a:picLocks noChangeAspect="1"/>
          </p:cNvPicPr>
          <p:nvPr/>
        </p:nvPicPr>
        <p:blipFill>
          <a:blip r:embed="rId4"/>
          <a:stretch>
            <a:fillRect/>
          </a:stretch>
        </p:blipFill>
        <p:spPr>
          <a:xfrm>
            <a:off x="2063552" y="1206887"/>
            <a:ext cx="7164288" cy="4444224"/>
          </a:xfrm>
          <a:prstGeom prst="rect">
            <a:avLst/>
          </a:prstGeom>
        </p:spPr>
      </p:pic>
    </p:spTree>
    <p:extLst>
      <p:ext uri="{BB962C8B-B14F-4D97-AF65-F5344CB8AC3E}">
        <p14:creationId xmlns:p14="http://schemas.microsoft.com/office/powerpoint/2010/main" val="219878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6832D47-9C71-47AC-AD51-72DBBE498397}"/>
              </a:ext>
            </a:extLst>
          </p:cNvPr>
          <p:cNvSpPr>
            <a:spLocks noGrp="1"/>
          </p:cNvSpPr>
          <p:nvPr>
            <p:ph type="sldNum" sz="quarter" idx="12"/>
          </p:nvPr>
        </p:nvSpPr>
        <p:spPr/>
        <p:txBody>
          <a:bodyPr/>
          <a:lstStyle/>
          <a:p>
            <a:fld id="{6D22F896-40B5-4ADD-8801-0D06FADFA095}" type="slidenum">
              <a:rPr lang="en-US" smtClean="0"/>
              <a:t>16</a:t>
            </a:fld>
            <a:endParaRPr lang="en-US"/>
          </a:p>
        </p:txBody>
      </p:sp>
      <p:sp>
        <p:nvSpPr>
          <p:cNvPr id="17" name="Titel 1">
            <a:extLst>
              <a:ext uri="{FF2B5EF4-FFF2-40B4-BE49-F238E27FC236}">
                <a16:creationId xmlns:a16="http://schemas.microsoft.com/office/drawing/2014/main" id="{762BBBB0-5CE6-447B-B5AE-8A9459540B4F}"/>
              </a:ext>
            </a:extLst>
          </p:cNvPr>
          <p:cNvSpPr txBox="1">
            <a:spLocks/>
          </p:cNvSpPr>
          <p:nvPr/>
        </p:nvSpPr>
        <p:spPr>
          <a:xfrm>
            <a:off x="711200" y="241439"/>
            <a:ext cx="9630496" cy="114300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CH" sz="2400" b="1">
                <a:latin typeface="Heebo Light" panose="00000400000000000000" pitchFamily="2" charset="-79"/>
                <a:cs typeface="Heebo Light" panose="00000400000000000000" pitchFamily="2" charset="-79"/>
              </a:rPr>
              <a:t>Unsere aktuelle Anlagetaktik: Wir halten die Aktienquote neutral. Innerhalb der Anlageklasse fokussieren wir vermehrt auf Aktien, welche eine gewisse Preismacht (Pricing Power) aufweisen. Das Umfeld spricht weiterhin nicht für Obligationen. </a:t>
            </a:r>
          </a:p>
        </p:txBody>
      </p:sp>
      <p:graphicFrame>
        <p:nvGraphicFramePr>
          <p:cNvPr id="6" name="Tabelle 6">
            <a:extLst>
              <a:ext uri="{FF2B5EF4-FFF2-40B4-BE49-F238E27FC236}">
                <a16:creationId xmlns:a16="http://schemas.microsoft.com/office/drawing/2014/main" id="{E618481E-9C24-45E1-ABEA-D3B1E2064821}"/>
              </a:ext>
            </a:extLst>
          </p:cNvPr>
          <p:cNvGraphicFramePr>
            <a:graphicFrameLocks noGrp="1"/>
          </p:cNvGraphicFramePr>
          <p:nvPr>
            <p:extLst>
              <p:ext uri="{D42A27DB-BD31-4B8C-83A1-F6EECF244321}">
                <p14:modId xmlns:p14="http://schemas.microsoft.com/office/powerpoint/2010/main" val="4086079202"/>
              </p:ext>
            </p:extLst>
          </p:nvPr>
        </p:nvGraphicFramePr>
        <p:xfrm>
          <a:off x="973270" y="1538355"/>
          <a:ext cx="7256330" cy="4565460"/>
        </p:xfrm>
        <a:graphic>
          <a:graphicData uri="http://schemas.openxmlformats.org/drawingml/2006/table">
            <a:tbl>
              <a:tblPr firstRow="1" bandRow="1">
                <a:tableStyleId>{5C22544A-7EE6-4342-B048-85BDC9FD1C3A}</a:tableStyleId>
              </a:tblPr>
              <a:tblGrid>
                <a:gridCol w="6148222">
                  <a:extLst>
                    <a:ext uri="{9D8B030D-6E8A-4147-A177-3AD203B41FA5}">
                      <a16:colId xmlns:a16="http://schemas.microsoft.com/office/drawing/2014/main" val="2707338492"/>
                    </a:ext>
                  </a:extLst>
                </a:gridCol>
                <a:gridCol w="1108108">
                  <a:extLst>
                    <a:ext uri="{9D8B030D-6E8A-4147-A177-3AD203B41FA5}">
                      <a16:colId xmlns:a16="http://schemas.microsoft.com/office/drawing/2014/main" val="3858480906"/>
                    </a:ext>
                  </a:extLst>
                </a:gridCol>
              </a:tblGrid>
              <a:tr h="760910">
                <a:tc>
                  <a:txBody>
                    <a:bodyPr/>
                    <a:lstStyle/>
                    <a:p>
                      <a:pPr algn="l"/>
                      <a:r>
                        <a:rPr lang="de-CH" b="0">
                          <a:solidFill>
                            <a:schemeClr val="tx1"/>
                          </a:solidFill>
                        </a:rPr>
                        <a:t>Makro / PMI haben Peaks unterschritten</a:t>
                      </a:r>
                      <a:endParaRPr lang="de-CH" b="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CH" dirty="0">
                        <a:solidFill>
                          <a:srgbClr val="FF0000"/>
                        </a:solidFill>
                      </a:endParaRPr>
                    </a:p>
                  </a:txBody>
                  <a:tcPr>
                    <a:solidFill>
                      <a:srgbClr val="FFFF00"/>
                    </a:solidFill>
                  </a:tcPr>
                </a:tc>
                <a:extLst>
                  <a:ext uri="{0D108BD9-81ED-4DB2-BD59-A6C34878D82A}">
                    <a16:rowId xmlns:a16="http://schemas.microsoft.com/office/drawing/2014/main" val="842976657"/>
                  </a:ext>
                </a:extLst>
              </a:tr>
              <a:tr h="760910">
                <a:tc>
                  <a:txBody>
                    <a:bodyPr/>
                    <a:lstStyle/>
                    <a:p>
                      <a:pPr algn="l"/>
                      <a:r>
                        <a:rPr lang="de-CH"/>
                        <a:t>Zentralbank spricht von </a:t>
                      </a:r>
                      <a:r>
                        <a:rPr lang="de-CH" err="1"/>
                        <a:t>Tapering</a:t>
                      </a:r>
                      <a:endParaRPr lang="de-CH"/>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CH">
                        <a:solidFill>
                          <a:srgbClr val="FF0000"/>
                        </a:solidFill>
                      </a:endParaRPr>
                    </a:p>
                  </a:txBody>
                  <a:tcPr>
                    <a:solidFill>
                      <a:srgbClr val="FFFF00"/>
                    </a:solidFill>
                  </a:tcPr>
                </a:tc>
                <a:extLst>
                  <a:ext uri="{0D108BD9-81ED-4DB2-BD59-A6C34878D82A}">
                    <a16:rowId xmlns:a16="http://schemas.microsoft.com/office/drawing/2014/main" val="2813091767"/>
                  </a:ext>
                </a:extLst>
              </a:tr>
              <a:tr h="760910">
                <a:tc>
                  <a:txBody>
                    <a:bodyPr/>
                    <a:lstStyle/>
                    <a:p>
                      <a:pPr algn="l"/>
                      <a:r>
                        <a:rPr lang="de-CH"/>
                        <a:t>Realzinsen weiterhin tief</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92D050"/>
                        </a:solidFill>
                        <a:effectLst/>
                        <a:uLnTx/>
                        <a:uFillTx/>
                        <a:latin typeface="Calibri"/>
                        <a:ea typeface="+mn-ea"/>
                        <a:cs typeface="+mn-cs"/>
                      </a:endParaRPr>
                    </a:p>
                  </a:txBody>
                  <a:tcPr>
                    <a:solidFill>
                      <a:srgbClr val="92D050"/>
                    </a:solidFill>
                  </a:tcPr>
                </a:tc>
                <a:extLst>
                  <a:ext uri="{0D108BD9-81ED-4DB2-BD59-A6C34878D82A}">
                    <a16:rowId xmlns:a16="http://schemas.microsoft.com/office/drawing/2014/main" val="1386135955"/>
                  </a:ext>
                </a:extLst>
              </a:tr>
              <a:tr h="760910">
                <a:tc>
                  <a:txBody>
                    <a:bodyPr/>
                    <a:lstStyle/>
                    <a:p>
                      <a:pPr algn="l"/>
                      <a:r>
                        <a:rPr lang="de-CH"/>
                        <a:t>Bewertungen sind überdurchschnittlich</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black"/>
                        </a:solidFill>
                        <a:effectLst/>
                        <a:uLnTx/>
                        <a:uFillTx/>
                        <a:latin typeface="Calibri"/>
                        <a:ea typeface="+mn-ea"/>
                        <a:cs typeface="+mn-cs"/>
                      </a:endParaRPr>
                    </a:p>
                  </a:txBody>
                  <a:tcPr>
                    <a:solidFill>
                      <a:srgbClr val="FF0000"/>
                    </a:solidFill>
                  </a:tcPr>
                </a:tc>
                <a:extLst>
                  <a:ext uri="{0D108BD9-81ED-4DB2-BD59-A6C34878D82A}">
                    <a16:rowId xmlns:a16="http://schemas.microsoft.com/office/drawing/2014/main" val="3396147065"/>
                  </a:ext>
                </a:extLst>
              </a:tr>
              <a:tr h="760910">
                <a:tc>
                  <a:txBody>
                    <a:bodyPr/>
                    <a:lstStyle/>
                    <a:p>
                      <a:pPr marL="0" algn="l" defTabSz="914400" rtl="0" eaLnBrk="1" latinLnBrk="0" hangingPunct="1"/>
                      <a:r>
                        <a:rPr lang="de-CH" sz="1800" kern="1200">
                          <a:solidFill>
                            <a:schemeClr val="dk1"/>
                          </a:solidFill>
                          <a:latin typeface="+mn-lt"/>
                          <a:ea typeface="+mn-ea"/>
                          <a:cs typeface="+mn-cs"/>
                        </a:rPr>
                        <a:t>Trend ist (zumindest kurzfristig) gefährdet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prstClr val="black"/>
                        </a:solidFill>
                        <a:effectLst/>
                        <a:uLnTx/>
                        <a:uFillTx/>
                        <a:latin typeface="Calibri"/>
                        <a:ea typeface="+mn-ea"/>
                        <a:cs typeface="+mn-cs"/>
                      </a:endParaRPr>
                    </a:p>
                  </a:txBody>
                  <a:tcPr>
                    <a:solidFill>
                      <a:srgbClr val="FFFF00"/>
                    </a:solidFill>
                  </a:tcPr>
                </a:tc>
                <a:extLst>
                  <a:ext uri="{0D108BD9-81ED-4DB2-BD59-A6C34878D82A}">
                    <a16:rowId xmlns:a16="http://schemas.microsoft.com/office/drawing/2014/main" val="3357619837"/>
                  </a:ext>
                </a:extLst>
              </a:tr>
              <a:tr h="760910">
                <a:tc>
                  <a:txBody>
                    <a:bodyPr/>
                    <a:lstStyle/>
                    <a:p>
                      <a:pPr marL="0" algn="l" defTabSz="914400" rtl="0" eaLnBrk="1" latinLnBrk="0" hangingPunct="1"/>
                      <a:r>
                        <a:rPr lang="de-CH" sz="1800" kern="1200">
                          <a:solidFill>
                            <a:schemeClr val="dk1"/>
                          </a:solidFill>
                          <a:latin typeface="+mn-lt"/>
                          <a:ea typeface="+mn-ea"/>
                          <a:cs typeface="+mn-cs"/>
                        </a:rPr>
                        <a:t>Stimmung ist neutral</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black"/>
                        </a:solidFill>
                        <a:effectLst/>
                        <a:uLnTx/>
                        <a:uFillTx/>
                        <a:latin typeface="Calibri"/>
                        <a:ea typeface="+mn-ea"/>
                        <a:cs typeface="+mn-cs"/>
                      </a:endParaRPr>
                    </a:p>
                  </a:txBody>
                  <a:tcPr>
                    <a:solidFill>
                      <a:srgbClr val="FFFF00"/>
                    </a:solidFill>
                  </a:tcPr>
                </a:tc>
                <a:extLst>
                  <a:ext uri="{0D108BD9-81ED-4DB2-BD59-A6C34878D82A}">
                    <a16:rowId xmlns:a16="http://schemas.microsoft.com/office/drawing/2014/main" val="1336210760"/>
                  </a:ext>
                </a:extLst>
              </a:tr>
            </a:tbl>
          </a:graphicData>
        </a:graphic>
      </p:graphicFrame>
    </p:spTree>
    <p:extLst>
      <p:ext uri="{BB962C8B-B14F-4D97-AF65-F5344CB8AC3E}">
        <p14:creationId xmlns:p14="http://schemas.microsoft.com/office/powerpoint/2010/main" val="2891960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27ACB-5C82-44C5-95F9-B568F86A846B}"/>
              </a:ext>
            </a:extLst>
          </p:cNvPr>
          <p:cNvSpPr>
            <a:spLocks noGrp="1"/>
          </p:cNvSpPr>
          <p:nvPr>
            <p:ph type="title"/>
          </p:nvPr>
        </p:nvSpPr>
        <p:spPr>
          <a:xfrm>
            <a:off x="478171" y="274638"/>
            <a:ext cx="10838505" cy="1143000"/>
          </a:xfrm>
        </p:spPr>
        <p:txBody>
          <a:bodyPr>
            <a:normAutofit fontScale="90000"/>
          </a:bodyPr>
          <a:lstStyle/>
          <a:p>
            <a:pPr algn="l"/>
            <a:r>
              <a:rPr lang="de-CH" sz="2400">
                <a:latin typeface="Heebo Light" pitchFamily="2" charset="-79"/>
                <a:cs typeface="Heebo Light" pitchFamily="2" charset="-79"/>
              </a:rPr>
              <a:t>Das Ende der Börsenblase hängt stark von der Zinsentwicklung ab. Sollten die Zinsen steigen, wäre das für den Grossteil der Aktien nicht förderlich. Die Unterstützungen nehmen tendenziell ab. Banken könnten von höheren Zinsen profitieren.</a:t>
            </a:r>
          </a:p>
        </p:txBody>
      </p:sp>
      <p:sp>
        <p:nvSpPr>
          <p:cNvPr id="6" name="Textfeld 5">
            <a:extLst>
              <a:ext uri="{FF2B5EF4-FFF2-40B4-BE49-F238E27FC236}">
                <a16:creationId xmlns:a16="http://schemas.microsoft.com/office/drawing/2014/main" id="{B7495F49-3ECD-47A7-9FFB-52FA7DED9138}"/>
              </a:ext>
            </a:extLst>
          </p:cNvPr>
          <p:cNvSpPr txBox="1"/>
          <p:nvPr/>
        </p:nvSpPr>
        <p:spPr>
          <a:xfrm>
            <a:off x="7007313" y="6016323"/>
            <a:ext cx="2782277" cy="215444"/>
          </a:xfrm>
          <a:prstGeom prst="rect">
            <a:avLst/>
          </a:prstGeom>
          <a:noFill/>
        </p:spPr>
        <p:txBody>
          <a:bodyPr wrap="square" rtlCol="0">
            <a:spAutoFit/>
          </a:bodyPr>
          <a:lstStyle/>
          <a:p>
            <a:r>
              <a:rPr lang="de-CH" sz="800"/>
              <a:t>Quelle: UBS</a:t>
            </a:r>
          </a:p>
        </p:txBody>
      </p:sp>
      <p:sp>
        <p:nvSpPr>
          <p:cNvPr id="3" name="Foliennummernplatzhalter 2">
            <a:extLst>
              <a:ext uri="{FF2B5EF4-FFF2-40B4-BE49-F238E27FC236}">
                <a16:creationId xmlns:a16="http://schemas.microsoft.com/office/drawing/2014/main" id="{8B7BAF46-0C92-4BFF-BB95-FED010AE3779}"/>
              </a:ext>
            </a:extLst>
          </p:cNvPr>
          <p:cNvSpPr>
            <a:spLocks noGrp="1"/>
          </p:cNvSpPr>
          <p:nvPr>
            <p:ph type="sldNum" sz="quarter" idx="12"/>
          </p:nvPr>
        </p:nvSpPr>
        <p:spPr/>
        <p:txBody>
          <a:bodyPr/>
          <a:lstStyle/>
          <a:p>
            <a:fld id="{6D22F896-40B5-4ADD-8801-0D06FADFA095}" type="slidenum">
              <a:rPr lang="en-US" smtClean="0"/>
              <a:t>17</a:t>
            </a:fld>
            <a:endParaRPr lang="en-US"/>
          </a:p>
        </p:txBody>
      </p:sp>
      <p:pic>
        <p:nvPicPr>
          <p:cNvPr id="5" name="Grafik 4">
            <a:extLst>
              <a:ext uri="{FF2B5EF4-FFF2-40B4-BE49-F238E27FC236}">
                <a16:creationId xmlns:a16="http://schemas.microsoft.com/office/drawing/2014/main" id="{7D445CC8-3A09-472F-86A2-FE1505438C88}"/>
              </a:ext>
            </a:extLst>
          </p:cNvPr>
          <p:cNvPicPr>
            <a:picLocks noChangeAspect="1"/>
          </p:cNvPicPr>
          <p:nvPr/>
        </p:nvPicPr>
        <p:blipFill>
          <a:blip r:embed="rId2"/>
          <a:stretch>
            <a:fillRect/>
          </a:stretch>
        </p:blipFill>
        <p:spPr>
          <a:xfrm>
            <a:off x="697400" y="1417638"/>
            <a:ext cx="7224290" cy="4663485"/>
          </a:xfrm>
          <a:prstGeom prst="rect">
            <a:avLst/>
          </a:prstGeom>
        </p:spPr>
      </p:pic>
      <p:sp>
        <p:nvSpPr>
          <p:cNvPr id="7" name="Textfeld 6">
            <a:extLst>
              <a:ext uri="{FF2B5EF4-FFF2-40B4-BE49-F238E27FC236}">
                <a16:creationId xmlns:a16="http://schemas.microsoft.com/office/drawing/2014/main" id="{E1931C77-C6C6-4C45-8CD1-258026EAA700}"/>
              </a:ext>
            </a:extLst>
          </p:cNvPr>
          <p:cNvSpPr txBox="1"/>
          <p:nvPr/>
        </p:nvSpPr>
        <p:spPr>
          <a:xfrm>
            <a:off x="7808387" y="2683885"/>
            <a:ext cx="578339" cy="369332"/>
          </a:xfrm>
          <a:prstGeom prst="rect">
            <a:avLst/>
          </a:prstGeom>
          <a:noFill/>
        </p:spPr>
        <p:txBody>
          <a:bodyPr wrap="square" rtlCol="0">
            <a:spAutoFit/>
          </a:bodyPr>
          <a:lstStyle/>
          <a:p>
            <a:r>
              <a:rPr lang="de-CH"/>
              <a:t>1/4</a:t>
            </a:r>
          </a:p>
        </p:txBody>
      </p:sp>
      <p:sp>
        <p:nvSpPr>
          <p:cNvPr id="11" name="Textfeld 10">
            <a:extLst>
              <a:ext uri="{FF2B5EF4-FFF2-40B4-BE49-F238E27FC236}">
                <a16:creationId xmlns:a16="http://schemas.microsoft.com/office/drawing/2014/main" id="{22926879-8158-47CB-A199-4D1C8CD09CC6}"/>
              </a:ext>
            </a:extLst>
          </p:cNvPr>
          <p:cNvSpPr txBox="1"/>
          <p:nvPr/>
        </p:nvSpPr>
        <p:spPr>
          <a:xfrm>
            <a:off x="7820113" y="3429000"/>
            <a:ext cx="578339" cy="369332"/>
          </a:xfrm>
          <a:prstGeom prst="rect">
            <a:avLst/>
          </a:prstGeom>
          <a:noFill/>
        </p:spPr>
        <p:txBody>
          <a:bodyPr wrap="square" rtlCol="0">
            <a:spAutoFit/>
          </a:bodyPr>
          <a:lstStyle/>
          <a:p>
            <a:r>
              <a:rPr lang="de-CH"/>
              <a:t>1/4</a:t>
            </a:r>
          </a:p>
        </p:txBody>
      </p:sp>
      <p:sp>
        <p:nvSpPr>
          <p:cNvPr id="12" name="Textfeld 11">
            <a:extLst>
              <a:ext uri="{FF2B5EF4-FFF2-40B4-BE49-F238E27FC236}">
                <a16:creationId xmlns:a16="http://schemas.microsoft.com/office/drawing/2014/main" id="{64447E2C-A762-47CD-96B1-7809A0FDE644}"/>
              </a:ext>
            </a:extLst>
          </p:cNvPr>
          <p:cNvSpPr txBox="1"/>
          <p:nvPr/>
        </p:nvSpPr>
        <p:spPr>
          <a:xfrm>
            <a:off x="7854091" y="4684425"/>
            <a:ext cx="578339" cy="369332"/>
          </a:xfrm>
          <a:prstGeom prst="rect">
            <a:avLst/>
          </a:prstGeom>
          <a:noFill/>
        </p:spPr>
        <p:txBody>
          <a:bodyPr wrap="square" rtlCol="0">
            <a:spAutoFit/>
          </a:bodyPr>
          <a:lstStyle/>
          <a:p>
            <a:r>
              <a:rPr lang="de-CH"/>
              <a:t>1/2</a:t>
            </a:r>
          </a:p>
        </p:txBody>
      </p:sp>
      <p:sp>
        <p:nvSpPr>
          <p:cNvPr id="13" name="Textfeld 12">
            <a:extLst>
              <a:ext uri="{FF2B5EF4-FFF2-40B4-BE49-F238E27FC236}">
                <a16:creationId xmlns:a16="http://schemas.microsoft.com/office/drawing/2014/main" id="{5A48F164-BCEA-4ECE-973C-FC75B846E01F}"/>
              </a:ext>
            </a:extLst>
          </p:cNvPr>
          <p:cNvSpPr txBox="1"/>
          <p:nvPr/>
        </p:nvSpPr>
        <p:spPr>
          <a:xfrm>
            <a:off x="8535196" y="1409462"/>
            <a:ext cx="3469235" cy="5047536"/>
          </a:xfrm>
          <a:prstGeom prst="rect">
            <a:avLst/>
          </a:prstGeom>
          <a:noFill/>
        </p:spPr>
        <p:txBody>
          <a:bodyPr wrap="square" rtlCol="0">
            <a:spAutoFit/>
          </a:bodyPr>
          <a:lstStyle/>
          <a:p>
            <a:r>
              <a:rPr lang="de-CH" sz="1400"/>
              <a:t>Gemäss Schätzungen der UBS basiert die Aktienrally auf drei wesentlichen Komponenten: Der billigen Liquidität (blau), dem Gewinnwachstum der Unternehmen (dunkelbraun) und weiteren Faktoren (hellbraun), wie zum Beispiel der Risikoprämie*.</a:t>
            </a:r>
          </a:p>
          <a:p>
            <a:endParaRPr lang="de-CH" sz="1400"/>
          </a:p>
          <a:p>
            <a:r>
              <a:rPr lang="de-CH" sz="1400"/>
              <a:t>Die Zeit von ultrabilligen Finanzierungs-möglichkeiten (blau), dem Haupttreiber der Rally, könnte sich zu Ende neigen. In den USA erwartet man die erste Zinserhöhung gegen Ende 2022.</a:t>
            </a:r>
          </a:p>
          <a:p>
            <a:endParaRPr lang="de-CH" sz="1400"/>
          </a:p>
          <a:p>
            <a:r>
              <a:rPr lang="de-CH" sz="1400"/>
              <a:t>Höhere Zinsen könnten ebenfalls dazu führen, dass Investoren wieder eine höhere Risikoprämie (hellbraun) für Aktien verlangen. Dies würde die die Aktienkurse ebenfalls belasten.</a:t>
            </a:r>
          </a:p>
          <a:p>
            <a:endParaRPr lang="de-CH" sz="1400"/>
          </a:p>
          <a:p>
            <a:endParaRPr lang="de-CH" sz="1400"/>
          </a:p>
          <a:p>
            <a:endParaRPr lang="de-CH" sz="1400"/>
          </a:p>
          <a:p>
            <a:endParaRPr lang="de-CH" sz="1400"/>
          </a:p>
        </p:txBody>
      </p:sp>
      <p:sp>
        <p:nvSpPr>
          <p:cNvPr id="14" name="Textfeld 13">
            <a:extLst>
              <a:ext uri="{FF2B5EF4-FFF2-40B4-BE49-F238E27FC236}">
                <a16:creationId xmlns:a16="http://schemas.microsoft.com/office/drawing/2014/main" id="{1B78179E-B22B-4AAE-9163-44113E414043}"/>
              </a:ext>
            </a:extLst>
          </p:cNvPr>
          <p:cNvSpPr txBox="1"/>
          <p:nvPr/>
        </p:nvSpPr>
        <p:spPr>
          <a:xfrm>
            <a:off x="572749" y="6248641"/>
            <a:ext cx="9212113" cy="215444"/>
          </a:xfrm>
          <a:prstGeom prst="rect">
            <a:avLst/>
          </a:prstGeom>
          <a:noFill/>
        </p:spPr>
        <p:txBody>
          <a:bodyPr wrap="square" rtlCol="0">
            <a:spAutoFit/>
          </a:bodyPr>
          <a:lstStyle/>
          <a:p>
            <a:r>
              <a:rPr lang="de-CH" sz="800">
                <a:latin typeface="Heebo Light" pitchFamily="2" charset="-79"/>
                <a:cs typeface="Heebo Light" pitchFamily="2" charset="-79"/>
              </a:rPr>
              <a:t>* Die Risikoprämie </a:t>
            </a:r>
            <a:r>
              <a:rPr lang="de-CH" sz="800" b="0" i="0">
                <a:solidFill>
                  <a:srgbClr val="333333"/>
                </a:solidFill>
                <a:effectLst/>
                <a:latin typeface="Heebo Light" pitchFamily="2" charset="-79"/>
                <a:cs typeface="Heebo Light" pitchFamily="2" charset="-79"/>
              </a:rPr>
              <a:t>besagt, wie viel Zusatzrendite die Aktieninvestoren gegenüber sicheren Anlageformen einfordern. Sinkt die geforderte Prämie steigt in der Regel der Kurs einer Aktie, da sie teurer wird.</a:t>
            </a:r>
            <a:endParaRPr lang="de-CH" sz="800">
              <a:latin typeface="Heebo Light" pitchFamily="2" charset="-79"/>
              <a:cs typeface="Heebo Light" pitchFamily="2" charset="-79"/>
            </a:endParaRPr>
          </a:p>
        </p:txBody>
      </p:sp>
      <p:sp>
        <p:nvSpPr>
          <p:cNvPr id="9" name="Geschweifte Klammer rechts 8">
            <a:extLst>
              <a:ext uri="{FF2B5EF4-FFF2-40B4-BE49-F238E27FC236}">
                <a16:creationId xmlns:a16="http://schemas.microsoft.com/office/drawing/2014/main" id="{08B20954-24F2-4827-9BB8-C6E897F4A707}"/>
              </a:ext>
            </a:extLst>
          </p:cNvPr>
          <p:cNvSpPr/>
          <p:nvPr/>
        </p:nvSpPr>
        <p:spPr>
          <a:xfrm>
            <a:off x="7648151" y="2446215"/>
            <a:ext cx="120341" cy="815267"/>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de-CH"/>
          </a:p>
        </p:txBody>
      </p:sp>
      <p:sp>
        <p:nvSpPr>
          <p:cNvPr id="15" name="Geschweifte Klammer rechts 14">
            <a:extLst>
              <a:ext uri="{FF2B5EF4-FFF2-40B4-BE49-F238E27FC236}">
                <a16:creationId xmlns:a16="http://schemas.microsoft.com/office/drawing/2014/main" id="{8A4D7A9E-7034-4B62-8BCE-758076D8E12A}"/>
              </a:ext>
            </a:extLst>
          </p:cNvPr>
          <p:cNvSpPr/>
          <p:nvPr/>
        </p:nvSpPr>
        <p:spPr>
          <a:xfrm>
            <a:off x="7665375" y="3261482"/>
            <a:ext cx="120341" cy="815267"/>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de-CH"/>
          </a:p>
        </p:txBody>
      </p:sp>
      <p:sp>
        <p:nvSpPr>
          <p:cNvPr id="16" name="Geschweifte Klammer rechts 15">
            <a:extLst>
              <a:ext uri="{FF2B5EF4-FFF2-40B4-BE49-F238E27FC236}">
                <a16:creationId xmlns:a16="http://schemas.microsoft.com/office/drawing/2014/main" id="{ACF7D490-13D1-410D-B748-610507EC0285}"/>
              </a:ext>
            </a:extLst>
          </p:cNvPr>
          <p:cNvSpPr/>
          <p:nvPr/>
        </p:nvSpPr>
        <p:spPr>
          <a:xfrm>
            <a:off x="7632519" y="4118920"/>
            <a:ext cx="145779" cy="150034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de-CH"/>
          </a:p>
        </p:txBody>
      </p:sp>
    </p:spTree>
    <p:extLst>
      <p:ext uri="{BB962C8B-B14F-4D97-AF65-F5344CB8AC3E}">
        <p14:creationId xmlns:p14="http://schemas.microsoft.com/office/powerpoint/2010/main" val="1935371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27ACB-5C82-44C5-95F9-B568F86A846B}"/>
              </a:ext>
            </a:extLst>
          </p:cNvPr>
          <p:cNvSpPr>
            <a:spLocks noGrp="1"/>
          </p:cNvSpPr>
          <p:nvPr>
            <p:ph type="title"/>
          </p:nvPr>
        </p:nvSpPr>
        <p:spPr>
          <a:xfrm>
            <a:off x="410547" y="319632"/>
            <a:ext cx="10972800" cy="1143000"/>
          </a:xfrm>
        </p:spPr>
        <p:txBody>
          <a:bodyPr>
            <a:noAutofit/>
          </a:bodyPr>
          <a:lstStyle/>
          <a:p>
            <a:pPr algn="l"/>
            <a:r>
              <a:rPr lang="de-CH" sz="2400" dirty="0">
                <a:latin typeface="Heebo Light" pitchFamily="2" charset="-79"/>
                <a:cs typeface="Heebo Light" pitchFamily="2" charset="-79"/>
              </a:rPr>
              <a:t>Die Probleme in China, ausgelöst unter anderem durch die mögliche Insolvenz</a:t>
            </a:r>
            <a:br>
              <a:rPr lang="de-CH" sz="2400" dirty="0">
                <a:latin typeface="Heebo Light" pitchFamily="2" charset="-79"/>
                <a:cs typeface="Heebo Light" pitchFamily="2" charset="-79"/>
              </a:rPr>
            </a:br>
            <a:r>
              <a:rPr lang="de-CH" sz="2400" dirty="0">
                <a:latin typeface="Heebo Light" pitchFamily="2" charset="-79"/>
                <a:cs typeface="Heebo Light" pitchFamily="2" charset="-79"/>
              </a:rPr>
              <a:t>des Immobilienentwicklers «Evergrande», haben sich bisweilen nicht auf den Rest der Welt ausgeweitet. Sie führen jedoch wahrscheinlich zu einer Dämpfung des Wachstums (in China).</a:t>
            </a:r>
          </a:p>
        </p:txBody>
      </p:sp>
      <p:sp>
        <p:nvSpPr>
          <p:cNvPr id="3" name="Foliennummernplatzhalter 2">
            <a:extLst>
              <a:ext uri="{FF2B5EF4-FFF2-40B4-BE49-F238E27FC236}">
                <a16:creationId xmlns:a16="http://schemas.microsoft.com/office/drawing/2014/main" id="{81153526-27C0-4B3B-8CC1-0D8AAE8177EC}"/>
              </a:ext>
            </a:extLst>
          </p:cNvPr>
          <p:cNvSpPr>
            <a:spLocks noGrp="1"/>
          </p:cNvSpPr>
          <p:nvPr>
            <p:ph type="sldNum" sz="quarter" idx="12"/>
          </p:nvPr>
        </p:nvSpPr>
        <p:spPr/>
        <p:txBody>
          <a:bodyPr/>
          <a:lstStyle/>
          <a:p>
            <a:fld id="{6D22F896-40B5-4ADD-8801-0D06FADFA095}" type="slidenum">
              <a:rPr lang="en-US" smtClean="0"/>
              <a:t>18</a:t>
            </a:fld>
            <a:endParaRPr lang="en-US"/>
          </a:p>
        </p:txBody>
      </p:sp>
      <p:pic>
        <p:nvPicPr>
          <p:cNvPr id="5" name="Grafik 4">
            <a:extLst>
              <a:ext uri="{FF2B5EF4-FFF2-40B4-BE49-F238E27FC236}">
                <a16:creationId xmlns:a16="http://schemas.microsoft.com/office/drawing/2014/main" id="{8E39D172-5B17-47D9-B010-5D395AC6BB36}"/>
              </a:ext>
            </a:extLst>
          </p:cNvPr>
          <p:cNvPicPr>
            <a:picLocks noChangeAspect="1"/>
          </p:cNvPicPr>
          <p:nvPr/>
        </p:nvPicPr>
        <p:blipFill>
          <a:blip r:embed="rId2"/>
          <a:stretch>
            <a:fillRect/>
          </a:stretch>
        </p:blipFill>
        <p:spPr>
          <a:xfrm>
            <a:off x="473070" y="3981011"/>
            <a:ext cx="5267749" cy="2455756"/>
          </a:xfrm>
          <a:prstGeom prst="rect">
            <a:avLst/>
          </a:prstGeom>
        </p:spPr>
      </p:pic>
      <p:sp>
        <p:nvSpPr>
          <p:cNvPr id="10" name="Textfeld 9">
            <a:extLst>
              <a:ext uri="{FF2B5EF4-FFF2-40B4-BE49-F238E27FC236}">
                <a16:creationId xmlns:a16="http://schemas.microsoft.com/office/drawing/2014/main" id="{26FF52A4-81DC-44CE-96BC-82BD27048380}"/>
              </a:ext>
            </a:extLst>
          </p:cNvPr>
          <p:cNvSpPr txBox="1"/>
          <p:nvPr/>
        </p:nvSpPr>
        <p:spPr>
          <a:xfrm>
            <a:off x="5815441" y="3981011"/>
            <a:ext cx="5193127" cy="1600438"/>
          </a:xfrm>
          <a:prstGeom prst="rect">
            <a:avLst/>
          </a:prstGeom>
          <a:noFill/>
        </p:spPr>
        <p:txBody>
          <a:bodyPr wrap="square" rtlCol="0">
            <a:spAutoFit/>
          </a:bodyPr>
          <a:lstStyle/>
          <a:p>
            <a:r>
              <a:rPr lang="de-CH" sz="1400" dirty="0"/>
              <a:t>Hingegen haben die Preise von Rohstoffen im Durchschnitt keinen Rückschlag erlebt. Der Index ist im Gegenteil auf einem Höchststand seit 2015.</a:t>
            </a:r>
          </a:p>
          <a:p>
            <a:endParaRPr lang="de-CH" sz="1400" dirty="0"/>
          </a:p>
          <a:p>
            <a:endParaRPr lang="de-CH" sz="1400" dirty="0"/>
          </a:p>
          <a:p>
            <a:endParaRPr lang="de-CH" sz="1400" dirty="0"/>
          </a:p>
          <a:p>
            <a:endParaRPr lang="de-CH" sz="1400" dirty="0"/>
          </a:p>
        </p:txBody>
      </p:sp>
      <p:pic>
        <p:nvPicPr>
          <p:cNvPr id="8" name="Grafik 7">
            <a:extLst>
              <a:ext uri="{FF2B5EF4-FFF2-40B4-BE49-F238E27FC236}">
                <a16:creationId xmlns:a16="http://schemas.microsoft.com/office/drawing/2014/main" id="{EE69CF42-4943-4708-A556-A079626CA906}"/>
              </a:ext>
            </a:extLst>
          </p:cNvPr>
          <p:cNvPicPr>
            <a:picLocks noChangeAspect="1"/>
          </p:cNvPicPr>
          <p:nvPr/>
        </p:nvPicPr>
        <p:blipFill>
          <a:blip r:embed="rId3"/>
          <a:stretch>
            <a:fillRect/>
          </a:stretch>
        </p:blipFill>
        <p:spPr>
          <a:xfrm>
            <a:off x="3306896" y="1679055"/>
            <a:ext cx="2034348" cy="2185183"/>
          </a:xfrm>
          <a:prstGeom prst="rect">
            <a:avLst/>
          </a:prstGeom>
        </p:spPr>
      </p:pic>
      <p:sp>
        <p:nvSpPr>
          <p:cNvPr id="13" name="Textfeld 12">
            <a:extLst>
              <a:ext uri="{FF2B5EF4-FFF2-40B4-BE49-F238E27FC236}">
                <a16:creationId xmlns:a16="http://schemas.microsoft.com/office/drawing/2014/main" id="{E7074B6E-AAF1-4169-8E3A-4F04B589CD79}"/>
              </a:ext>
            </a:extLst>
          </p:cNvPr>
          <p:cNvSpPr txBox="1"/>
          <p:nvPr/>
        </p:nvSpPr>
        <p:spPr>
          <a:xfrm>
            <a:off x="5815441" y="1813880"/>
            <a:ext cx="5267749" cy="2031325"/>
          </a:xfrm>
          <a:prstGeom prst="rect">
            <a:avLst/>
          </a:prstGeom>
          <a:noFill/>
        </p:spPr>
        <p:txBody>
          <a:bodyPr wrap="square" rtlCol="0">
            <a:spAutoFit/>
          </a:bodyPr>
          <a:lstStyle/>
          <a:p>
            <a:r>
              <a:rPr lang="de-CH" sz="1400" dirty="0"/>
              <a:t>Die </a:t>
            </a:r>
            <a:r>
              <a:rPr lang="de-CH" sz="1400" dirty="0" err="1"/>
              <a:t>Underperformance</a:t>
            </a:r>
            <a:r>
              <a:rPr lang="de-CH" sz="1400" dirty="0"/>
              <a:t> von China, dargestellt durch das Verhältnis des Hang Seng China Enterprises Index gegenüber dem S&amp;P 500 ist seit 2009 bestehend. Die jüngsten Entwicklungen haben den Trend verlängert. Die bereits auf Folie 6 dargestellten PMI illustrieren die voraussichtliche Dämpfung des Wirtschaftswachstums in China.</a:t>
            </a:r>
          </a:p>
          <a:p>
            <a:endParaRPr lang="de-CH" sz="1400" dirty="0"/>
          </a:p>
          <a:p>
            <a:endParaRPr lang="de-CH" sz="1400" dirty="0"/>
          </a:p>
          <a:p>
            <a:endParaRPr lang="de-CH" sz="1400" dirty="0"/>
          </a:p>
          <a:p>
            <a:endParaRPr lang="de-CH" sz="1400" dirty="0"/>
          </a:p>
        </p:txBody>
      </p:sp>
      <p:pic>
        <p:nvPicPr>
          <p:cNvPr id="14" name="Grafik 13">
            <a:extLst>
              <a:ext uri="{FF2B5EF4-FFF2-40B4-BE49-F238E27FC236}">
                <a16:creationId xmlns:a16="http://schemas.microsoft.com/office/drawing/2014/main" id="{9D8F186F-A487-49E5-B036-86EC96E7F230}"/>
              </a:ext>
            </a:extLst>
          </p:cNvPr>
          <p:cNvPicPr>
            <a:picLocks noChangeAspect="1"/>
          </p:cNvPicPr>
          <p:nvPr/>
        </p:nvPicPr>
        <p:blipFill>
          <a:blip r:embed="rId4"/>
          <a:stretch>
            <a:fillRect/>
          </a:stretch>
        </p:blipFill>
        <p:spPr>
          <a:xfrm>
            <a:off x="745764" y="1679055"/>
            <a:ext cx="2034348" cy="2177388"/>
          </a:xfrm>
          <a:prstGeom prst="rect">
            <a:avLst/>
          </a:prstGeom>
        </p:spPr>
      </p:pic>
    </p:spTree>
    <p:extLst>
      <p:ext uri="{BB962C8B-B14F-4D97-AF65-F5344CB8AC3E}">
        <p14:creationId xmlns:p14="http://schemas.microsoft.com/office/powerpoint/2010/main" val="2018170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27ACB-5C82-44C5-95F9-B568F86A846B}"/>
              </a:ext>
            </a:extLst>
          </p:cNvPr>
          <p:cNvSpPr>
            <a:spLocks noGrp="1"/>
          </p:cNvSpPr>
          <p:nvPr>
            <p:ph type="title"/>
          </p:nvPr>
        </p:nvSpPr>
        <p:spPr>
          <a:xfrm>
            <a:off x="609600" y="274638"/>
            <a:ext cx="10863385" cy="1143000"/>
          </a:xfrm>
        </p:spPr>
        <p:txBody>
          <a:bodyPr>
            <a:normAutofit fontScale="90000"/>
          </a:bodyPr>
          <a:lstStyle/>
          <a:p>
            <a:pPr algn="l"/>
            <a:r>
              <a:rPr lang="de-CH" sz="2400">
                <a:latin typeface="Heebo Light" pitchFamily="2" charset="-79"/>
                <a:cs typeface="Heebo Light" pitchFamily="2" charset="-79"/>
              </a:rPr>
              <a:t>Der Goldpreis steckt in einem Dilemma, er verharrt um 1’750 USD. Höhere Realzinsen (Nominalzinsen abzüglich der Inflation) machen das Gold unattraktiver. Dem Gold wird aber auch ein gewisser «Katastrophenschutz» zugesprochen. Im Moment scheinen sich die Marktteilnehmer nicht einig zu sein, welchem Szenario sie folgen sollen.</a:t>
            </a:r>
          </a:p>
        </p:txBody>
      </p:sp>
      <p:sp>
        <p:nvSpPr>
          <p:cNvPr id="3" name="Foliennummernplatzhalter 2">
            <a:extLst>
              <a:ext uri="{FF2B5EF4-FFF2-40B4-BE49-F238E27FC236}">
                <a16:creationId xmlns:a16="http://schemas.microsoft.com/office/drawing/2014/main" id="{8FDBF157-CBEE-448D-89F7-A5EC802E0F78}"/>
              </a:ext>
            </a:extLst>
          </p:cNvPr>
          <p:cNvSpPr>
            <a:spLocks noGrp="1"/>
          </p:cNvSpPr>
          <p:nvPr>
            <p:ph type="sldNum" sz="quarter" idx="12"/>
          </p:nvPr>
        </p:nvSpPr>
        <p:spPr/>
        <p:txBody>
          <a:bodyPr/>
          <a:lstStyle/>
          <a:p>
            <a:fld id="{6D22F896-40B5-4ADD-8801-0D06FADFA095}" type="slidenum">
              <a:rPr lang="en-US" smtClean="0"/>
              <a:t>19</a:t>
            </a:fld>
            <a:endParaRPr lang="en-US"/>
          </a:p>
        </p:txBody>
      </p:sp>
      <p:pic>
        <p:nvPicPr>
          <p:cNvPr id="6" name="Grafik 5">
            <a:extLst>
              <a:ext uri="{FF2B5EF4-FFF2-40B4-BE49-F238E27FC236}">
                <a16:creationId xmlns:a16="http://schemas.microsoft.com/office/drawing/2014/main" id="{EBB01B59-6333-41C1-8AE4-311E5B9A1861}"/>
              </a:ext>
            </a:extLst>
          </p:cNvPr>
          <p:cNvPicPr>
            <a:picLocks noChangeAspect="1"/>
          </p:cNvPicPr>
          <p:nvPr/>
        </p:nvPicPr>
        <p:blipFill>
          <a:blip r:embed="rId2"/>
          <a:stretch>
            <a:fillRect/>
          </a:stretch>
        </p:blipFill>
        <p:spPr>
          <a:xfrm>
            <a:off x="776354" y="1784353"/>
            <a:ext cx="9047584" cy="4377233"/>
          </a:xfrm>
          <a:prstGeom prst="rect">
            <a:avLst/>
          </a:prstGeom>
        </p:spPr>
      </p:pic>
    </p:spTree>
    <p:extLst>
      <p:ext uri="{BB962C8B-B14F-4D97-AF65-F5344CB8AC3E}">
        <p14:creationId xmlns:p14="http://schemas.microsoft.com/office/powerpoint/2010/main" val="25066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abgerundete Ecken 27">
            <a:extLst>
              <a:ext uri="{FF2B5EF4-FFF2-40B4-BE49-F238E27FC236}">
                <a16:creationId xmlns:a16="http://schemas.microsoft.com/office/drawing/2014/main" id="{13F11E62-2034-4B9A-A87D-FA29F553D2F1}"/>
              </a:ext>
            </a:extLst>
          </p:cNvPr>
          <p:cNvSpPr/>
          <p:nvPr/>
        </p:nvSpPr>
        <p:spPr>
          <a:xfrm>
            <a:off x="3409852" y="1526570"/>
            <a:ext cx="2160000" cy="90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500"/>
              <a:t>Zinsen bleiben tief</a:t>
            </a:r>
          </a:p>
        </p:txBody>
      </p:sp>
      <p:sp>
        <p:nvSpPr>
          <p:cNvPr id="2" name="Titel 1">
            <a:extLst>
              <a:ext uri="{FF2B5EF4-FFF2-40B4-BE49-F238E27FC236}">
                <a16:creationId xmlns:a16="http://schemas.microsoft.com/office/drawing/2014/main" id="{142FAA1C-2320-4D98-801F-7FE9C4152D86}"/>
              </a:ext>
            </a:extLst>
          </p:cNvPr>
          <p:cNvSpPr>
            <a:spLocks noGrp="1"/>
          </p:cNvSpPr>
          <p:nvPr>
            <p:ph type="title"/>
          </p:nvPr>
        </p:nvSpPr>
        <p:spPr>
          <a:xfrm>
            <a:off x="1215278" y="113290"/>
            <a:ext cx="9404723" cy="921687"/>
          </a:xfrm>
        </p:spPr>
        <p:txBody>
          <a:bodyPr vert="horz" lIns="91440" tIns="45720" rIns="91440" bIns="45720" rtlCol="0" anchor="ctr">
            <a:normAutofit/>
          </a:bodyPr>
          <a:lstStyle/>
          <a:p>
            <a:pPr algn="l"/>
            <a:r>
              <a:rPr lang="de-CH" sz="3200">
                <a:latin typeface="Heebo Light" pitchFamily="2" charset="-79"/>
                <a:cs typeface="Heebo Light" pitchFamily="2" charset="-79"/>
              </a:rPr>
              <a:t>Die «grossen» Themen</a:t>
            </a:r>
          </a:p>
        </p:txBody>
      </p:sp>
      <p:sp>
        <p:nvSpPr>
          <p:cNvPr id="11" name="Rechteck: abgerundete Ecken 10">
            <a:extLst>
              <a:ext uri="{FF2B5EF4-FFF2-40B4-BE49-F238E27FC236}">
                <a16:creationId xmlns:a16="http://schemas.microsoft.com/office/drawing/2014/main" id="{8F0031BF-040D-40AE-91A1-76D21D534E33}"/>
              </a:ext>
            </a:extLst>
          </p:cNvPr>
          <p:cNvSpPr/>
          <p:nvPr/>
        </p:nvSpPr>
        <p:spPr>
          <a:xfrm>
            <a:off x="1323236" y="1802328"/>
            <a:ext cx="2160000" cy="90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500"/>
              <a:t>Die Wirtschaft erholt sich - Stimuli sei Dank</a:t>
            </a:r>
          </a:p>
        </p:txBody>
      </p:sp>
      <p:sp>
        <p:nvSpPr>
          <p:cNvPr id="29" name="Rechteck: abgerundete Ecken 28">
            <a:extLst>
              <a:ext uri="{FF2B5EF4-FFF2-40B4-BE49-F238E27FC236}">
                <a16:creationId xmlns:a16="http://schemas.microsoft.com/office/drawing/2014/main" id="{40DD2A63-23B2-49A8-9B7B-A4263B2A50F7}"/>
              </a:ext>
            </a:extLst>
          </p:cNvPr>
          <p:cNvSpPr/>
          <p:nvPr/>
        </p:nvSpPr>
        <p:spPr>
          <a:xfrm>
            <a:off x="5513068" y="1751191"/>
            <a:ext cx="2160000" cy="90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500"/>
              <a:t>Schulden spielen vorerst keine Rolle</a:t>
            </a:r>
          </a:p>
        </p:txBody>
      </p:sp>
      <p:sp>
        <p:nvSpPr>
          <p:cNvPr id="31" name="Rechteck: abgerundete Ecken 30">
            <a:extLst>
              <a:ext uri="{FF2B5EF4-FFF2-40B4-BE49-F238E27FC236}">
                <a16:creationId xmlns:a16="http://schemas.microsoft.com/office/drawing/2014/main" id="{387281D9-5F88-45B7-B530-EDB80C89BD2D}"/>
              </a:ext>
            </a:extLst>
          </p:cNvPr>
          <p:cNvSpPr/>
          <p:nvPr/>
        </p:nvSpPr>
        <p:spPr>
          <a:xfrm>
            <a:off x="7595157" y="1511298"/>
            <a:ext cx="2160000" cy="900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CH" sz="1500"/>
              <a:t>Inflation ist im Auge zu behalten</a:t>
            </a:r>
          </a:p>
        </p:txBody>
      </p:sp>
      <p:sp>
        <p:nvSpPr>
          <p:cNvPr id="33" name="Rechteck: abgerundete Ecken 32">
            <a:extLst>
              <a:ext uri="{FF2B5EF4-FFF2-40B4-BE49-F238E27FC236}">
                <a16:creationId xmlns:a16="http://schemas.microsoft.com/office/drawing/2014/main" id="{F615A7B7-CF59-4169-A877-BA10588F5F5B}"/>
              </a:ext>
            </a:extLst>
          </p:cNvPr>
          <p:cNvSpPr/>
          <p:nvPr/>
        </p:nvSpPr>
        <p:spPr>
          <a:xfrm>
            <a:off x="1010340" y="2883589"/>
            <a:ext cx="2160000" cy="900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CH" sz="1500">
                <a:solidFill>
                  <a:schemeClr val="bg1"/>
                </a:solidFill>
              </a:rPr>
              <a:t>Technologietrend geht weiter</a:t>
            </a:r>
          </a:p>
        </p:txBody>
      </p:sp>
      <p:sp>
        <p:nvSpPr>
          <p:cNvPr id="34" name="Rechteck: abgerundete Ecken 33">
            <a:extLst>
              <a:ext uri="{FF2B5EF4-FFF2-40B4-BE49-F238E27FC236}">
                <a16:creationId xmlns:a16="http://schemas.microsoft.com/office/drawing/2014/main" id="{F8794661-90D6-4C16-82F9-144B2918FC6A}"/>
              </a:ext>
            </a:extLst>
          </p:cNvPr>
          <p:cNvSpPr/>
          <p:nvPr/>
        </p:nvSpPr>
        <p:spPr>
          <a:xfrm>
            <a:off x="3009082" y="3148789"/>
            <a:ext cx="2160000" cy="900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CH" sz="1500">
                <a:solidFill>
                  <a:schemeClr val="bg1"/>
                </a:solidFill>
              </a:rPr>
              <a:t>Asien erstarkt wirt-</a:t>
            </a:r>
            <a:r>
              <a:rPr lang="de-CH" sz="1500" err="1">
                <a:solidFill>
                  <a:schemeClr val="bg1"/>
                </a:solidFill>
              </a:rPr>
              <a:t>schaftlich</a:t>
            </a:r>
            <a:r>
              <a:rPr lang="de-CH" sz="1500">
                <a:solidFill>
                  <a:schemeClr val="bg1"/>
                </a:solidFill>
              </a:rPr>
              <a:t>.</a:t>
            </a:r>
          </a:p>
        </p:txBody>
      </p:sp>
      <p:sp>
        <p:nvSpPr>
          <p:cNvPr id="35" name="Rechteck: abgerundete Ecken 34">
            <a:extLst>
              <a:ext uri="{FF2B5EF4-FFF2-40B4-BE49-F238E27FC236}">
                <a16:creationId xmlns:a16="http://schemas.microsoft.com/office/drawing/2014/main" id="{E476A7F5-1561-4B97-9468-3A00D8604C20}"/>
              </a:ext>
            </a:extLst>
          </p:cNvPr>
          <p:cNvSpPr/>
          <p:nvPr/>
        </p:nvSpPr>
        <p:spPr>
          <a:xfrm>
            <a:off x="5134727" y="2823817"/>
            <a:ext cx="2160000" cy="900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CH" sz="1500">
                <a:solidFill>
                  <a:schemeClr val="bg1"/>
                </a:solidFill>
              </a:rPr>
              <a:t>Europa gewinnt an Statur (Brexit, </a:t>
            </a:r>
            <a:r>
              <a:rPr lang="de-CH" sz="1500" err="1">
                <a:solidFill>
                  <a:schemeClr val="bg1"/>
                </a:solidFill>
              </a:rPr>
              <a:t>Covid</a:t>
            </a:r>
            <a:r>
              <a:rPr lang="de-CH" sz="1500">
                <a:solidFill>
                  <a:schemeClr val="bg1"/>
                </a:solidFill>
              </a:rPr>
              <a:t>-Schirm, Militär)</a:t>
            </a:r>
          </a:p>
        </p:txBody>
      </p:sp>
      <p:sp>
        <p:nvSpPr>
          <p:cNvPr id="37" name="Rechteck: abgerundete Ecken 36">
            <a:extLst>
              <a:ext uri="{FF2B5EF4-FFF2-40B4-BE49-F238E27FC236}">
                <a16:creationId xmlns:a16="http://schemas.microsoft.com/office/drawing/2014/main" id="{BA10D7A7-DE9E-4380-84E6-0F64A3ACBEBD}"/>
              </a:ext>
            </a:extLst>
          </p:cNvPr>
          <p:cNvSpPr/>
          <p:nvPr/>
        </p:nvSpPr>
        <p:spPr>
          <a:xfrm>
            <a:off x="7206534" y="3092611"/>
            <a:ext cx="2160000" cy="900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CH" sz="1500">
                <a:solidFill>
                  <a:schemeClr val="bg1"/>
                </a:solidFill>
              </a:rPr>
              <a:t>Der USD bleibt schwach</a:t>
            </a:r>
          </a:p>
        </p:txBody>
      </p:sp>
      <p:sp>
        <p:nvSpPr>
          <p:cNvPr id="39" name="Rechteck: abgerundete Ecken 38">
            <a:extLst>
              <a:ext uri="{FF2B5EF4-FFF2-40B4-BE49-F238E27FC236}">
                <a16:creationId xmlns:a16="http://schemas.microsoft.com/office/drawing/2014/main" id="{25300C40-A530-4804-8B92-334098A1FF75}"/>
              </a:ext>
            </a:extLst>
          </p:cNvPr>
          <p:cNvSpPr/>
          <p:nvPr/>
        </p:nvSpPr>
        <p:spPr>
          <a:xfrm>
            <a:off x="1223767" y="4385229"/>
            <a:ext cx="2160000" cy="900000"/>
          </a:xfrm>
          <a:prstGeom prst="roundRect">
            <a:avLst/>
          </a:prstGeom>
          <a:solidFill>
            <a:srgbClr val="4D6D6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500">
                <a:solidFill>
                  <a:schemeClr val="bg1"/>
                </a:solidFill>
              </a:rPr>
              <a:t> «Zurückgebliebene» holen auf (Industrie, Finanzen, Energie)</a:t>
            </a:r>
          </a:p>
        </p:txBody>
      </p:sp>
      <p:sp>
        <p:nvSpPr>
          <p:cNvPr id="40" name="Rechteck: abgerundete Ecken 39">
            <a:extLst>
              <a:ext uri="{FF2B5EF4-FFF2-40B4-BE49-F238E27FC236}">
                <a16:creationId xmlns:a16="http://schemas.microsoft.com/office/drawing/2014/main" id="{9E66043F-7DAC-4E32-9615-24D10188477F}"/>
              </a:ext>
            </a:extLst>
          </p:cNvPr>
          <p:cNvSpPr/>
          <p:nvPr/>
        </p:nvSpPr>
        <p:spPr>
          <a:xfrm>
            <a:off x="3170425" y="4716724"/>
            <a:ext cx="2160000" cy="900000"/>
          </a:xfrm>
          <a:prstGeom prst="roundRect">
            <a:avLst/>
          </a:prstGeom>
          <a:solidFill>
            <a:srgbClr val="4D6D6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500" dirty="0">
                <a:solidFill>
                  <a:schemeClr val="bg1"/>
                </a:solidFill>
              </a:rPr>
              <a:t>Kleine und mittlere Unternehmen schlagen sich gut</a:t>
            </a:r>
          </a:p>
        </p:txBody>
      </p:sp>
      <p:sp>
        <p:nvSpPr>
          <p:cNvPr id="41" name="Rechteck: abgerundete Ecken 40">
            <a:extLst>
              <a:ext uri="{FF2B5EF4-FFF2-40B4-BE49-F238E27FC236}">
                <a16:creationId xmlns:a16="http://schemas.microsoft.com/office/drawing/2014/main" id="{7C86CEC1-A0DA-464E-85C2-F28CD5360C30}"/>
              </a:ext>
            </a:extLst>
          </p:cNvPr>
          <p:cNvSpPr/>
          <p:nvPr/>
        </p:nvSpPr>
        <p:spPr>
          <a:xfrm>
            <a:off x="5167997" y="4112705"/>
            <a:ext cx="2160000" cy="900000"/>
          </a:xfrm>
          <a:prstGeom prst="roundRect">
            <a:avLst/>
          </a:prstGeom>
          <a:solidFill>
            <a:srgbClr val="4D6D6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500" dirty="0">
                <a:solidFill>
                  <a:schemeClr val="bg1"/>
                </a:solidFill>
              </a:rPr>
              <a:t>Grüne Themen (Energie) werden immer wichtiger</a:t>
            </a:r>
          </a:p>
        </p:txBody>
      </p:sp>
      <p:sp>
        <p:nvSpPr>
          <p:cNvPr id="42" name="Rechteck: abgerundete Ecken 41">
            <a:extLst>
              <a:ext uri="{FF2B5EF4-FFF2-40B4-BE49-F238E27FC236}">
                <a16:creationId xmlns:a16="http://schemas.microsoft.com/office/drawing/2014/main" id="{99F158B5-A90F-4091-ACE3-90AF4EF00896}"/>
              </a:ext>
            </a:extLst>
          </p:cNvPr>
          <p:cNvSpPr/>
          <p:nvPr/>
        </p:nvSpPr>
        <p:spPr>
          <a:xfrm>
            <a:off x="7272955" y="4385229"/>
            <a:ext cx="2160000" cy="900624"/>
          </a:xfrm>
          <a:prstGeom prst="roundRect">
            <a:avLst/>
          </a:prstGeom>
          <a:solidFill>
            <a:srgbClr val="4D6D6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500" dirty="0">
                <a:solidFill>
                  <a:schemeClr val="bg1"/>
                </a:solidFill>
              </a:rPr>
              <a:t>Bewertung und Dividenden erleben ein Revival</a:t>
            </a:r>
          </a:p>
        </p:txBody>
      </p:sp>
      <p:sp>
        <p:nvSpPr>
          <p:cNvPr id="21" name="Ellipse 20">
            <a:extLst>
              <a:ext uri="{FF2B5EF4-FFF2-40B4-BE49-F238E27FC236}">
                <a16:creationId xmlns:a16="http://schemas.microsoft.com/office/drawing/2014/main" id="{59CB0D71-622C-486B-BB98-118EFA4FDB60}"/>
              </a:ext>
            </a:extLst>
          </p:cNvPr>
          <p:cNvSpPr/>
          <p:nvPr/>
        </p:nvSpPr>
        <p:spPr>
          <a:xfrm>
            <a:off x="298511" y="910574"/>
            <a:ext cx="931180" cy="9216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CH" sz="1200"/>
              <a:t>Makro</a:t>
            </a:r>
          </a:p>
        </p:txBody>
      </p:sp>
      <p:sp>
        <p:nvSpPr>
          <p:cNvPr id="44" name="Ellipse 43">
            <a:extLst>
              <a:ext uri="{FF2B5EF4-FFF2-40B4-BE49-F238E27FC236}">
                <a16:creationId xmlns:a16="http://schemas.microsoft.com/office/drawing/2014/main" id="{67E431C7-8814-4CFB-BBD9-6A3BBA5E0A7A}"/>
              </a:ext>
            </a:extLst>
          </p:cNvPr>
          <p:cNvSpPr/>
          <p:nvPr/>
        </p:nvSpPr>
        <p:spPr>
          <a:xfrm>
            <a:off x="275178" y="4551862"/>
            <a:ext cx="931180" cy="9216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CH" sz="1200"/>
              <a:t>Mikro</a:t>
            </a:r>
          </a:p>
        </p:txBody>
      </p:sp>
      <p:sp>
        <p:nvSpPr>
          <p:cNvPr id="45" name="Ellipse 44">
            <a:extLst>
              <a:ext uri="{FF2B5EF4-FFF2-40B4-BE49-F238E27FC236}">
                <a16:creationId xmlns:a16="http://schemas.microsoft.com/office/drawing/2014/main" id="{95D28039-7FCC-4516-B6AC-51DA553BCB3D}"/>
              </a:ext>
            </a:extLst>
          </p:cNvPr>
          <p:cNvSpPr/>
          <p:nvPr/>
        </p:nvSpPr>
        <p:spPr>
          <a:xfrm>
            <a:off x="773754" y="5368970"/>
            <a:ext cx="931180" cy="92168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CH" sz="1200">
                <a:solidFill>
                  <a:schemeClr val="bg1"/>
                </a:solidFill>
              </a:rPr>
              <a:t>kurz-</a:t>
            </a:r>
            <a:r>
              <a:rPr lang="de-CH" sz="1200" err="1">
                <a:solidFill>
                  <a:schemeClr val="bg1"/>
                </a:solidFill>
              </a:rPr>
              <a:t>fristig</a:t>
            </a:r>
            <a:endParaRPr lang="de-CH" sz="1200">
              <a:solidFill>
                <a:schemeClr val="bg1"/>
              </a:solidFill>
            </a:endParaRPr>
          </a:p>
        </p:txBody>
      </p:sp>
      <p:sp>
        <p:nvSpPr>
          <p:cNvPr id="46" name="Ellipse 45">
            <a:extLst>
              <a:ext uri="{FF2B5EF4-FFF2-40B4-BE49-F238E27FC236}">
                <a16:creationId xmlns:a16="http://schemas.microsoft.com/office/drawing/2014/main" id="{9FD02C5E-CB81-4E8E-B11F-279787C8D4A0}"/>
              </a:ext>
            </a:extLst>
          </p:cNvPr>
          <p:cNvSpPr/>
          <p:nvPr/>
        </p:nvSpPr>
        <p:spPr>
          <a:xfrm>
            <a:off x="8923195" y="5333679"/>
            <a:ext cx="931180" cy="92168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CH" sz="1200">
                <a:solidFill>
                  <a:schemeClr val="bg1"/>
                </a:solidFill>
              </a:rPr>
              <a:t>mittel-</a:t>
            </a:r>
            <a:r>
              <a:rPr lang="de-CH" sz="1200" err="1">
                <a:solidFill>
                  <a:schemeClr val="bg1"/>
                </a:solidFill>
              </a:rPr>
              <a:t>fristig</a:t>
            </a:r>
            <a:endParaRPr lang="de-CH" sz="1200">
              <a:solidFill>
                <a:schemeClr val="bg1"/>
              </a:solidFill>
            </a:endParaRPr>
          </a:p>
        </p:txBody>
      </p:sp>
      <p:cxnSp>
        <p:nvCxnSpPr>
          <p:cNvPr id="48" name="Gerade Verbindung mit Pfeil 47">
            <a:extLst>
              <a:ext uri="{FF2B5EF4-FFF2-40B4-BE49-F238E27FC236}">
                <a16:creationId xmlns:a16="http://schemas.microsoft.com/office/drawing/2014/main" id="{7E71D6EA-7AA2-42E8-AECA-DB0B89EA6B56}"/>
              </a:ext>
            </a:extLst>
          </p:cNvPr>
          <p:cNvCxnSpPr>
            <a:stCxn id="21" idx="4"/>
            <a:endCxn id="44" idx="0"/>
          </p:cNvCxnSpPr>
          <p:nvPr/>
        </p:nvCxnSpPr>
        <p:spPr>
          <a:xfrm flipH="1">
            <a:off x="740768" y="1832261"/>
            <a:ext cx="23333" cy="2719601"/>
          </a:xfrm>
          <a:prstGeom prst="straightConnector1">
            <a:avLst/>
          </a:prstGeom>
          <a:ln w="57150">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51" name="Gerade Verbindung mit Pfeil 50">
            <a:extLst>
              <a:ext uri="{FF2B5EF4-FFF2-40B4-BE49-F238E27FC236}">
                <a16:creationId xmlns:a16="http://schemas.microsoft.com/office/drawing/2014/main" id="{27CC1CC2-F01F-4483-AD3D-07927B7EC549}"/>
              </a:ext>
            </a:extLst>
          </p:cNvPr>
          <p:cNvCxnSpPr>
            <a:stCxn id="45" idx="6"/>
            <a:endCxn id="46" idx="2"/>
          </p:cNvCxnSpPr>
          <p:nvPr/>
        </p:nvCxnSpPr>
        <p:spPr>
          <a:xfrm flipV="1">
            <a:off x="1704934" y="5794523"/>
            <a:ext cx="7218261" cy="35291"/>
          </a:xfrm>
          <a:prstGeom prst="straightConnector1">
            <a:avLst/>
          </a:prstGeom>
          <a:ln w="57150">
            <a:headEnd type="triangle"/>
            <a:tailEnd type="triangle"/>
          </a:ln>
        </p:spPr>
        <p:style>
          <a:lnRef idx="3">
            <a:schemeClr val="accent6"/>
          </a:lnRef>
          <a:fillRef idx="0">
            <a:schemeClr val="accent6"/>
          </a:fillRef>
          <a:effectRef idx="2">
            <a:schemeClr val="accent6"/>
          </a:effectRef>
          <a:fontRef idx="minor">
            <a:schemeClr val="tx1"/>
          </a:fontRef>
        </p:style>
      </p:cxnSp>
      <p:sp>
        <p:nvSpPr>
          <p:cNvPr id="66" name="Textfeld 65">
            <a:extLst>
              <a:ext uri="{FF2B5EF4-FFF2-40B4-BE49-F238E27FC236}">
                <a16:creationId xmlns:a16="http://schemas.microsoft.com/office/drawing/2014/main" id="{4922376F-9BA5-469F-91FF-33D3194E325E}"/>
              </a:ext>
            </a:extLst>
          </p:cNvPr>
          <p:cNvSpPr txBox="1"/>
          <p:nvPr/>
        </p:nvSpPr>
        <p:spPr>
          <a:xfrm>
            <a:off x="10643821" y="982535"/>
            <a:ext cx="922047" cy="323165"/>
          </a:xfrm>
          <a:prstGeom prst="rect">
            <a:avLst/>
          </a:prstGeom>
          <a:solidFill>
            <a:schemeClr val="tx1"/>
          </a:solidFill>
          <a:ln w="10795">
            <a:solidFill>
              <a:schemeClr val="bg2"/>
            </a:solidFill>
          </a:ln>
        </p:spPr>
        <p:style>
          <a:lnRef idx="3">
            <a:schemeClr val="lt1"/>
          </a:lnRef>
          <a:fillRef idx="1">
            <a:schemeClr val="dk1"/>
          </a:fillRef>
          <a:effectRef idx="1">
            <a:schemeClr val="dk1"/>
          </a:effectRef>
          <a:fontRef idx="minor">
            <a:schemeClr val="lt1"/>
          </a:fontRef>
        </p:style>
        <p:txBody>
          <a:bodyPr wrap="none" rtlCol="0">
            <a:spAutoFit/>
          </a:bodyPr>
          <a:lstStyle>
            <a:defPPr>
              <a:defRPr lang="en-US"/>
            </a:defPPr>
            <a:lvl1pPr>
              <a:defRPr sz="1500">
                <a:solidFill>
                  <a:schemeClr val="bg1"/>
                </a:solidFill>
              </a:defRPr>
            </a:lvl1pPr>
          </a:lstStyle>
          <a:p>
            <a:r>
              <a:rPr lang="de-CH"/>
              <a:t>Schulden</a:t>
            </a:r>
          </a:p>
        </p:txBody>
      </p:sp>
      <p:sp>
        <p:nvSpPr>
          <p:cNvPr id="67" name="Textfeld 66">
            <a:extLst>
              <a:ext uri="{FF2B5EF4-FFF2-40B4-BE49-F238E27FC236}">
                <a16:creationId xmlns:a16="http://schemas.microsoft.com/office/drawing/2014/main" id="{43377228-C086-4A8D-8F9C-01F36BDCE49F}"/>
              </a:ext>
            </a:extLst>
          </p:cNvPr>
          <p:cNvSpPr txBox="1"/>
          <p:nvPr/>
        </p:nvSpPr>
        <p:spPr>
          <a:xfrm>
            <a:off x="10906437" y="1925394"/>
            <a:ext cx="644728" cy="323165"/>
          </a:xfrm>
          <a:prstGeom prst="rect">
            <a:avLst/>
          </a:prstGeom>
          <a:solidFill>
            <a:schemeClr val="tx1"/>
          </a:solidFill>
          <a:ln w="10795">
            <a:solidFill>
              <a:schemeClr val="bg2"/>
            </a:solidFill>
          </a:ln>
        </p:spPr>
        <p:style>
          <a:lnRef idx="3">
            <a:schemeClr val="lt1"/>
          </a:lnRef>
          <a:fillRef idx="1">
            <a:schemeClr val="dk1"/>
          </a:fillRef>
          <a:effectRef idx="1">
            <a:schemeClr val="dk1"/>
          </a:effectRef>
          <a:fontRef idx="minor">
            <a:schemeClr val="lt1"/>
          </a:fontRef>
        </p:style>
        <p:txBody>
          <a:bodyPr wrap="none" rtlCol="0">
            <a:spAutoFit/>
          </a:bodyPr>
          <a:lstStyle>
            <a:defPPr>
              <a:defRPr lang="en-US"/>
            </a:defPPr>
            <a:lvl1pPr>
              <a:defRPr sz="1500">
                <a:solidFill>
                  <a:schemeClr val="bg1"/>
                </a:solidFill>
              </a:defRPr>
            </a:lvl1pPr>
          </a:lstStyle>
          <a:p>
            <a:r>
              <a:rPr lang="de-CH"/>
              <a:t>Klima</a:t>
            </a:r>
          </a:p>
        </p:txBody>
      </p:sp>
      <p:sp>
        <p:nvSpPr>
          <p:cNvPr id="68" name="Textfeld 67">
            <a:extLst>
              <a:ext uri="{FF2B5EF4-FFF2-40B4-BE49-F238E27FC236}">
                <a16:creationId xmlns:a16="http://schemas.microsoft.com/office/drawing/2014/main" id="{73E9826B-3706-4B11-9C59-ABBFFAB3CD53}"/>
              </a:ext>
            </a:extLst>
          </p:cNvPr>
          <p:cNvSpPr txBox="1"/>
          <p:nvPr/>
        </p:nvSpPr>
        <p:spPr>
          <a:xfrm>
            <a:off x="10661077" y="2382748"/>
            <a:ext cx="1162498" cy="553998"/>
          </a:xfrm>
          <a:prstGeom prst="rect">
            <a:avLst/>
          </a:prstGeom>
          <a:solidFill>
            <a:schemeClr val="tx1">
              <a:lumMod val="65000"/>
              <a:lumOff val="35000"/>
            </a:schemeClr>
          </a:solidFill>
          <a:ln w="10795">
            <a:solidFill>
              <a:schemeClr val="bg1"/>
            </a:solidFill>
          </a:ln>
        </p:spPr>
        <p:style>
          <a:lnRef idx="3">
            <a:schemeClr val="lt1"/>
          </a:lnRef>
          <a:fillRef idx="1">
            <a:schemeClr val="dk1"/>
          </a:fillRef>
          <a:effectRef idx="1">
            <a:schemeClr val="dk1"/>
          </a:effectRef>
          <a:fontRef idx="minor">
            <a:schemeClr val="lt1"/>
          </a:fontRef>
        </p:style>
        <p:txBody>
          <a:bodyPr wrap="none" rtlCol="0">
            <a:spAutoFit/>
          </a:bodyPr>
          <a:lstStyle>
            <a:defPPr>
              <a:defRPr lang="en-US"/>
            </a:defPPr>
            <a:lvl1pPr>
              <a:defRPr sz="1500">
                <a:solidFill>
                  <a:schemeClr val="bg1"/>
                </a:solidFill>
              </a:defRPr>
            </a:lvl1pPr>
          </a:lstStyle>
          <a:p>
            <a:r>
              <a:rPr lang="de-CH"/>
              <a:t>Gespaltene</a:t>
            </a:r>
          </a:p>
          <a:p>
            <a:r>
              <a:rPr lang="de-CH"/>
              <a:t>Gesellschaft</a:t>
            </a:r>
          </a:p>
        </p:txBody>
      </p:sp>
      <p:sp>
        <p:nvSpPr>
          <p:cNvPr id="69" name="Textfeld 68">
            <a:extLst>
              <a:ext uri="{FF2B5EF4-FFF2-40B4-BE49-F238E27FC236}">
                <a16:creationId xmlns:a16="http://schemas.microsoft.com/office/drawing/2014/main" id="{224B579D-B13F-4F20-9012-15522040ABA0}"/>
              </a:ext>
            </a:extLst>
          </p:cNvPr>
          <p:cNvSpPr txBox="1"/>
          <p:nvPr/>
        </p:nvSpPr>
        <p:spPr>
          <a:xfrm>
            <a:off x="10721264" y="3074339"/>
            <a:ext cx="906017" cy="553998"/>
          </a:xfrm>
          <a:prstGeom prst="rect">
            <a:avLst/>
          </a:prstGeom>
          <a:solidFill>
            <a:schemeClr val="tx1">
              <a:lumMod val="65000"/>
              <a:lumOff val="35000"/>
            </a:schemeClr>
          </a:solidFill>
          <a:ln w="10795">
            <a:solidFill>
              <a:schemeClr val="bg1"/>
            </a:solidFill>
          </a:ln>
        </p:spPr>
        <p:style>
          <a:lnRef idx="3">
            <a:schemeClr val="lt1"/>
          </a:lnRef>
          <a:fillRef idx="1">
            <a:schemeClr val="dk1"/>
          </a:fillRef>
          <a:effectRef idx="1">
            <a:schemeClr val="dk1"/>
          </a:effectRef>
          <a:fontRef idx="minor">
            <a:schemeClr val="lt1"/>
          </a:fontRef>
        </p:style>
        <p:txBody>
          <a:bodyPr wrap="none" rtlCol="0">
            <a:spAutoFit/>
          </a:bodyPr>
          <a:lstStyle>
            <a:defPPr>
              <a:defRPr lang="en-US"/>
            </a:defPPr>
            <a:lvl1pPr>
              <a:defRPr sz="1500">
                <a:solidFill>
                  <a:schemeClr val="bg1"/>
                </a:solidFill>
              </a:defRPr>
            </a:lvl1pPr>
          </a:lstStyle>
          <a:p>
            <a:r>
              <a:rPr lang="de-CH"/>
              <a:t>Über-</a:t>
            </a:r>
          </a:p>
          <a:p>
            <a:r>
              <a:rPr lang="de-CH" err="1"/>
              <a:t>wachung</a:t>
            </a:r>
            <a:endParaRPr lang="de-CH"/>
          </a:p>
        </p:txBody>
      </p:sp>
      <p:sp>
        <p:nvSpPr>
          <p:cNvPr id="70" name="Textfeld 69">
            <a:extLst>
              <a:ext uri="{FF2B5EF4-FFF2-40B4-BE49-F238E27FC236}">
                <a16:creationId xmlns:a16="http://schemas.microsoft.com/office/drawing/2014/main" id="{A746CB54-9DA1-4654-B65D-5502401A91A8}"/>
              </a:ext>
            </a:extLst>
          </p:cNvPr>
          <p:cNvSpPr txBox="1"/>
          <p:nvPr/>
        </p:nvSpPr>
        <p:spPr>
          <a:xfrm>
            <a:off x="10889266" y="3768682"/>
            <a:ext cx="798617" cy="323165"/>
          </a:xfrm>
          <a:prstGeom prst="rect">
            <a:avLst/>
          </a:prstGeom>
          <a:solidFill>
            <a:schemeClr val="tx1">
              <a:lumMod val="65000"/>
              <a:lumOff val="35000"/>
            </a:schemeClr>
          </a:solidFill>
          <a:ln w="10795">
            <a:solidFill>
              <a:schemeClr val="bg1"/>
            </a:solidFill>
          </a:ln>
        </p:spPr>
        <p:style>
          <a:lnRef idx="3">
            <a:schemeClr val="lt1"/>
          </a:lnRef>
          <a:fillRef idx="1">
            <a:schemeClr val="dk1"/>
          </a:fillRef>
          <a:effectRef idx="1">
            <a:schemeClr val="dk1"/>
          </a:effectRef>
          <a:fontRef idx="minor">
            <a:schemeClr val="lt1"/>
          </a:fontRef>
        </p:style>
        <p:txBody>
          <a:bodyPr wrap="none" rtlCol="0">
            <a:spAutoFit/>
          </a:bodyPr>
          <a:lstStyle>
            <a:defPPr>
              <a:defRPr lang="en-US"/>
            </a:defPPr>
            <a:lvl1pPr>
              <a:defRPr sz="1500">
                <a:solidFill>
                  <a:schemeClr val="bg1"/>
                </a:solidFill>
              </a:defRPr>
            </a:lvl1pPr>
          </a:lstStyle>
          <a:p>
            <a:r>
              <a:rPr lang="de-CH"/>
              <a:t>Freiheit</a:t>
            </a:r>
          </a:p>
        </p:txBody>
      </p:sp>
      <p:sp>
        <p:nvSpPr>
          <p:cNvPr id="71" name="Textfeld 70">
            <a:extLst>
              <a:ext uri="{FF2B5EF4-FFF2-40B4-BE49-F238E27FC236}">
                <a16:creationId xmlns:a16="http://schemas.microsoft.com/office/drawing/2014/main" id="{8334BF80-27DB-49DA-B584-4DECCC67341F}"/>
              </a:ext>
            </a:extLst>
          </p:cNvPr>
          <p:cNvSpPr txBox="1"/>
          <p:nvPr/>
        </p:nvSpPr>
        <p:spPr>
          <a:xfrm>
            <a:off x="10761910" y="4716724"/>
            <a:ext cx="933782" cy="553998"/>
          </a:xfrm>
          <a:prstGeom prst="rect">
            <a:avLst/>
          </a:prstGeom>
          <a:solidFill>
            <a:schemeClr val="tx1">
              <a:lumMod val="65000"/>
              <a:lumOff val="35000"/>
            </a:schemeClr>
          </a:solidFill>
          <a:ln w="10795">
            <a:solidFill>
              <a:schemeClr val="bg1"/>
            </a:solidFill>
          </a:ln>
        </p:spPr>
        <p:style>
          <a:lnRef idx="3">
            <a:schemeClr val="lt1"/>
          </a:lnRef>
          <a:fillRef idx="1">
            <a:schemeClr val="dk1"/>
          </a:fillRef>
          <a:effectRef idx="1">
            <a:schemeClr val="dk1"/>
          </a:effectRef>
          <a:fontRef idx="minor">
            <a:schemeClr val="lt1"/>
          </a:fontRef>
        </p:style>
        <p:txBody>
          <a:bodyPr wrap="none" rtlCol="0">
            <a:spAutoFit/>
          </a:bodyPr>
          <a:lstStyle>
            <a:defPPr>
              <a:defRPr lang="en-US"/>
            </a:defPPr>
            <a:lvl1pPr>
              <a:defRPr sz="1500">
                <a:solidFill>
                  <a:schemeClr val="bg1"/>
                </a:solidFill>
              </a:defRPr>
            </a:lvl1pPr>
          </a:lstStyle>
          <a:p>
            <a:r>
              <a:rPr lang="de-CH" err="1"/>
              <a:t>Verrecht</a:t>
            </a:r>
            <a:r>
              <a:rPr lang="de-CH"/>
              <a:t>-</a:t>
            </a:r>
          </a:p>
          <a:p>
            <a:r>
              <a:rPr lang="de-CH" err="1"/>
              <a:t>lichung</a:t>
            </a:r>
            <a:endParaRPr lang="de-CH"/>
          </a:p>
        </p:txBody>
      </p:sp>
      <p:sp>
        <p:nvSpPr>
          <p:cNvPr id="72" name="Textfeld 71">
            <a:extLst>
              <a:ext uri="{FF2B5EF4-FFF2-40B4-BE49-F238E27FC236}">
                <a16:creationId xmlns:a16="http://schemas.microsoft.com/office/drawing/2014/main" id="{458BEADF-57C8-4B40-BA69-931C3E122243}"/>
              </a:ext>
            </a:extLst>
          </p:cNvPr>
          <p:cNvSpPr txBox="1"/>
          <p:nvPr/>
        </p:nvSpPr>
        <p:spPr>
          <a:xfrm>
            <a:off x="10620001" y="5421594"/>
            <a:ext cx="753155" cy="553998"/>
          </a:xfrm>
          <a:prstGeom prst="rect">
            <a:avLst/>
          </a:prstGeom>
          <a:solidFill>
            <a:schemeClr val="tx1"/>
          </a:solidFill>
          <a:ln w="10795">
            <a:solidFill>
              <a:schemeClr val="bg2"/>
            </a:solidFill>
          </a:ln>
        </p:spPr>
        <p:style>
          <a:lnRef idx="3">
            <a:schemeClr val="lt1"/>
          </a:lnRef>
          <a:fillRef idx="1">
            <a:schemeClr val="dk1"/>
          </a:fillRef>
          <a:effectRef idx="1">
            <a:schemeClr val="dk1"/>
          </a:effectRef>
          <a:fontRef idx="minor">
            <a:schemeClr val="lt1"/>
          </a:fontRef>
        </p:style>
        <p:txBody>
          <a:bodyPr wrap="none" rtlCol="0">
            <a:spAutoFit/>
          </a:bodyPr>
          <a:lstStyle>
            <a:defPPr>
              <a:defRPr lang="en-US"/>
            </a:defPPr>
            <a:lvl1pPr>
              <a:defRPr sz="1500">
                <a:solidFill>
                  <a:schemeClr val="bg1"/>
                </a:solidFill>
              </a:defRPr>
            </a:lvl1pPr>
          </a:lstStyle>
          <a:p>
            <a:r>
              <a:rPr lang="de-CH" err="1"/>
              <a:t>Cyber-</a:t>
            </a:r>
            <a:endParaRPr lang="de-CH"/>
          </a:p>
          <a:p>
            <a:r>
              <a:rPr lang="de-CH"/>
              <a:t>Risiken</a:t>
            </a:r>
          </a:p>
        </p:txBody>
      </p:sp>
      <p:sp>
        <p:nvSpPr>
          <p:cNvPr id="47" name="Textfeld 46">
            <a:extLst>
              <a:ext uri="{FF2B5EF4-FFF2-40B4-BE49-F238E27FC236}">
                <a16:creationId xmlns:a16="http://schemas.microsoft.com/office/drawing/2014/main" id="{783A2390-A742-4911-91E4-66253B2D2765}"/>
              </a:ext>
            </a:extLst>
          </p:cNvPr>
          <p:cNvSpPr txBox="1"/>
          <p:nvPr/>
        </p:nvSpPr>
        <p:spPr>
          <a:xfrm>
            <a:off x="10693493" y="4239540"/>
            <a:ext cx="965329" cy="323165"/>
          </a:xfrm>
          <a:prstGeom prst="rect">
            <a:avLst/>
          </a:prstGeom>
          <a:solidFill>
            <a:schemeClr val="tx1">
              <a:lumMod val="65000"/>
              <a:lumOff val="35000"/>
            </a:schemeClr>
          </a:solidFill>
          <a:ln w="10795">
            <a:solidFill>
              <a:schemeClr val="bg1"/>
            </a:solidFill>
          </a:ln>
        </p:spPr>
        <p:style>
          <a:lnRef idx="3">
            <a:schemeClr val="lt1"/>
          </a:lnRef>
          <a:fillRef idx="1">
            <a:schemeClr val="dk1"/>
          </a:fillRef>
          <a:effectRef idx="1">
            <a:schemeClr val="dk1"/>
          </a:effectRef>
          <a:fontRef idx="minor">
            <a:schemeClr val="lt1"/>
          </a:fontRef>
        </p:style>
        <p:txBody>
          <a:bodyPr wrap="none" rtlCol="0">
            <a:spAutoFit/>
          </a:bodyPr>
          <a:lstStyle>
            <a:defPPr>
              <a:defRPr lang="en-US"/>
            </a:defPPr>
            <a:lvl1pPr>
              <a:defRPr sz="1500">
                <a:solidFill>
                  <a:schemeClr val="bg1"/>
                </a:solidFill>
              </a:defRPr>
            </a:lvl1pPr>
          </a:lstStyle>
          <a:p>
            <a:r>
              <a:rPr lang="de-CH"/>
              <a:t>Migration</a:t>
            </a:r>
          </a:p>
        </p:txBody>
      </p:sp>
      <p:sp>
        <p:nvSpPr>
          <p:cNvPr id="13" name="Rechteck: abgerundete Ecken 12">
            <a:extLst>
              <a:ext uri="{FF2B5EF4-FFF2-40B4-BE49-F238E27FC236}">
                <a16:creationId xmlns:a16="http://schemas.microsoft.com/office/drawing/2014/main" id="{A152276B-4001-493C-911A-2F44673CA432}"/>
              </a:ext>
            </a:extLst>
          </p:cNvPr>
          <p:cNvSpPr/>
          <p:nvPr/>
        </p:nvSpPr>
        <p:spPr>
          <a:xfrm>
            <a:off x="9993503" y="910574"/>
            <a:ext cx="436241" cy="5344792"/>
          </a:xfrm>
          <a:prstGeom prst="roundRect">
            <a:avLst/>
          </a:prstGeom>
          <a:solidFill>
            <a:schemeClr val="tx1">
              <a:lumMod val="65000"/>
              <a:lumOff val="35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de-CH" sz="2000">
                <a:solidFill>
                  <a:schemeClr val="bg1"/>
                </a:solidFill>
              </a:rPr>
              <a:t>Prognosehorizont</a:t>
            </a:r>
          </a:p>
        </p:txBody>
      </p:sp>
      <p:sp>
        <p:nvSpPr>
          <p:cNvPr id="32" name="Textfeld 31">
            <a:extLst>
              <a:ext uri="{FF2B5EF4-FFF2-40B4-BE49-F238E27FC236}">
                <a16:creationId xmlns:a16="http://schemas.microsoft.com/office/drawing/2014/main" id="{9254CEA7-EAAD-4ED6-BA4D-29D74F3AD6B1}"/>
              </a:ext>
            </a:extLst>
          </p:cNvPr>
          <p:cNvSpPr txBox="1"/>
          <p:nvPr/>
        </p:nvSpPr>
        <p:spPr>
          <a:xfrm>
            <a:off x="10597378" y="1464224"/>
            <a:ext cx="987771" cy="323165"/>
          </a:xfrm>
          <a:prstGeom prst="rect">
            <a:avLst/>
          </a:prstGeom>
          <a:solidFill>
            <a:schemeClr val="tx1">
              <a:lumMod val="65000"/>
              <a:lumOff val="35000"/>
            </a:schemeClr>
          </a:solidFill>
          <a:ln w="10795">
            <a:solidFill>
              <a:schemeClr val="bg1"/>
            </a:solidFill>
          </a:ln>
        </p:spPr>
        <p:style>
          <a:lnRef idx="3">
            <a:schemeClr val="lt1"/>
          </a:lnRef>
          <a:fillRef idx="1">
            <a:schemeClr val="dk1"/>
          </a:fillRef>
          <a:effectRef idx="1">
            <a:schemeClr val="dk1"/>
          </a:effectRef>
          <a:fontRef idx="minor">
            <a:schemeClr val="lt1"/>
          </a:fontRef>
        </p:style>
        <p:txBody>
          <a:bodyPr wrap="none" rtlCol="0">
            <a:spAutoFit/>
          </a:bodyPr>
          <a:lstStyle>
            <a:defPPr>
              <a:defRPr lang="en-US"/>
            </a:defPPr>
            <a:lvl1pPr>
              <a:defRPr sz="1500">
                <a:solidFill>
                  <a:schemeClr val="bg1"/>
                </a:solidFill>
              </a:defRPr>
            </a:lvl1pPr>
          </a:lstStyle>
          <a:p>
            <a:r>
              <a:rPr lang="de-CH"/>
              <a:t>Pandemie</a:t>
            </a:r>
          </a:p>
        </p:txBody>
      </p:sp>
      <p:sp>
        <p:nvSpPr>
          <p:cNvPr id="4" name="Foliennummernplatzhalter 3"/>
          <p:cNvSpPr>
            <a:spLocks noGrp="1"/>
          </p:cNvSpPr>
          <p:nvPr>
            <p:ph type="sldNum" sz="quarter" idx="12"/>
          </p:nvPr>
        </p:nvSpPr>
        <p:spPr/>
        <p:txBody>
          <a:bodyPr/>
          <a:lstStyle/>
          <a:p>
            <a:fld id="{D57F1E4F-1CFF-5643-939E-217C01CDF565}" type="slidenum">
              <a:rPr lang="en-US" smtClean="0"/>
              <a:pPr/>
              <a:t>2</a:t>
            </a:fld>
            <a:endParaRPr lang="en-US"/>
          </a:p>
        </p:txBody>
      </p:sp>
      <p:sp>
        <p:nvSpPr>
          <p:cNvPr id="3" name="Ellipse 2">
            <a:extLst>
              <a:ext uri="{FF2B5EF4-FFF2-40B4-BE49-F238E27FC236}">
                <a16:creationId xmlns:a16="http://schemas.microsoft.com/office/drawing/2014/main" id="{ED766D68-44E0-42F9-AC68-E87A75A42375}"/>
              </a:ext>
            </a:extLst>
          </p:cNvPr>
          <p:cNvSpPr/>
          <p:nvPr/>
        </p:nvSpPr>
        <p:spPr>
          <a:xfrm>
            <a:off x="7380412" y="1631097"/>
            <a:ext cx="1363186" cy="4005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n>
                <a:solidFill>
                  <a:srgbClr val="C00000"/>
                </a:solidFill>
              </a:ln>
            </a:endParaRPr>
          </a:p>
        </p:txBody>
      </p:sp>
      <p:sp>
        <p:nvSpPr>
          <p:cNvPr id="36" name="Ellipse 35">
            <a:extLst>
              <a:ext uri="{FF2B5EF4-FFF2-40B4-BE49-F238E27FC236}">
                <a16:creationId xmlns:a16="http://schemas.microsoft.com/office/drawing/2014/main" id="{9A4FE656-1CDC-4B1B-9CD8-1609052C646E}"/>
              </a:ext>
            </a:extLst>
          </p:cNvPr>
          <p:cNvSpPr/>
          <p:nvPr/>
        </p:nvSpPr>
        <p:spPr>
          <a:xfrm>
            <a:off x="10425174" y="943835"/>
            <a:ext cx="1363186" cy="4005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n>
                <a:solidFill>
                  <a:srgbClr val="C00000"/>
                </a:solidFill>
              </a:ln>
            </a:endParaRPr>
          </a:p>
        </p:txBody>
      </p:sp>
      <p:sp>
        <p:nvSpPr>
          <p:cNvPr id="49" name="Textfeld 48">
            <a:extLst>
              <a:ext uri="{FF2B5EF4-FFF2-40B4-BE49-F238E27FC236}">
                <a16:creationId xmlns:a16="http://schemas.microsoft.com/office/drawing/2014/main" id="{66C88278-E450-40C0-95C5-8ED0635AA822}"/>
              </a:ext>
            </a:extLst>
          </p:cNvPr>
          <p:cNvSpPr txBox="1"/>
          <p:nvPr/>
        </p:nvSpPr>
        <p:spPr>
          <a:xfrm>
            <a:off x="11288574" y="5778201"/>
            <a:ext cx="609462" cy="323165"/>
          </a:xfrm>
          <a:prstGeom prst="rect">
            <a:avLst/>
          </a:prstGeom>
          <a:solidFill>
            <a:schemeClr val="tx1">
              <a:lumMod val="65000"/>
              <a:lumOff val="35000"/>
            </a:schemeClr>
          </a:solidFill>
          <a:ln w="10795">
            <a:solidFill>
              <a:schemeClr val="bg1"/>
            </a:solidFill>
          </a:ln>
        </p:spPr>
        <p:style>
          <a:lnRef idx="3">
            <a:schemeClr val="lt1"/>
          </a:lnRef>
          <a:fillRef idx="1">
            <a:schemeClr val="dk1"/>
          </a:fillRef>
          <a:effectRef idx="1">
            <a:schemeClr val="dk1"/>
          </a:effectRef>
          <a:fontRef idx="minor">
            <a:schemeClr val="lt1"/>
          </a:fontRef>
        </p:style>
        <p:txBody>
          <a:bodyPr wrap="none" rtlCol="0">
            <a:spAutoFit/>
          </a:bodyPr>
          <a:lstStyle>
            <a:defPPr>
              <a:defRPr lang="en-US"/>
            </a:defPPr>
            <a:lvl1pPr>
              <a:defRPr sz="1500">
                <a:solidFill>
                  <a:schemeClr val="bg1"/>
                </a:solidFill>
              </a:defRPr>
            </a:lvl1pPr>
          </a:lstStyle>
          <a:p>
            <a:r>
              <a:rPr lang="de-CH"/>
              <a:t>Krieg</a:t>
            </a:r>
          </a:p>
        </p:txBody>
      </p:sp>
      <p:sp>
        <p:nvSpPr>
          <p:cNvPr id="38" name="Ellipse 37">
            <a:extLst>
              <a:ext uri="{FF2B5EF4-FFF2-40B4-BE49-F238E27FC236}">
                <a16:creationId xmlns:a16="http://schemas.microsoft.com/office/drawing/2014/main" id="{815A8B21-C9D8-48FC-BB0A-AEAAD1219652}"/>
              </a:ext>
            </a:extLst>
          </p:cNvPr>
          <p:cNvSpPr/>
          <p:nvPr/>
        </p:nvSpPr>
        <p:spPr>
          <a:xfrm>
            <a:off x="10321647" y="5390025"/>
            <a:ext cx="1363186" cy="610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n>
                <a:solidFill>
                  <a:srgbClr val="C00000"/>
                </a:solidFill>
              </a:ln>
            </a:endParaRPr>
          </a:p>
        </p:txBody>
      </p:sp>
      <p:sp>
        <p:nvSpPr>
          <p:cNvPr id="43" name="Ellipse 42">
            <a:extLst>
              <a:ext uri="{FF2B5EF4-FFF2-40B4-BE49-F238E27FC236}">
                <a16:creationId xmlns:a16="http://schemas.microsoft.com/office/drawing/2014/main" id="{D8B22CA9-998B-4D8D-BB52-ACD16A483784}"/>
              </a:ext>
            </a:extLst>
          </p:cNvPr>
          <p:cNvSpPr/>
          <p:nvPr/>
        </p:nvSpPr>
        <p:spPr>
          <a:xfrm>
            <a:off x="10534850" y="1892708"/>
            <a:ext cx="1363186" cy="4005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n>
                <a:solidFill>
                  <a:srgbClr val="C00000"/>
                </a:solidFill>
              </a:ln>
            </a:endParaRPr>
          </a:p>
        </p:txBody>
      </p:sp>
    </p:spTree>
    <p:extLst>
      <p:ext uri="{BB962C8B-B14F-4D97-AF65-F5344CB8AC3E}">
        <p14:creationId xmlns:p14="http://schemas.microsoft.com/office/powerpoint/2010/main" val="88088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727ACB-5C82-44C5-95F9-B568F86A846B}"/>
              </a:ext>
            </a:extLst>
          </p:cNvPr>
          <p:cNvSpPr>
            <a:spLocks noGrp="1"/>
          </p:cNvSpPr>
          <p:nvPr>
            <p:ph type="title"/>
          </p:nvPr>
        </p:nvSpPr>
        <p:spPr/>
        <p:txBody>
          <a:bodyPr>
            <a:normAutofit/>
          </a:bodyPr>
          <a:lstStyle/>
          <a:p>
            <a:r>
              <a:rPr lang="de-CH" sz="3200"/>
              <a:t>Kontakt</a:t>
            </a:r>
          </a:p>
        </p:txBody>
      </p:sp>
      <p:sp>
        <p:nvSpPr>
          <p:cNvPr id="3" name="Foliennummernplatzhalter 2">
            <a:extLst>
              <a:ext uri="{FF2B5EF4-FFF2-40B4-BE49-F238E27FC236}">
                <a16:creationId xmlns:a16="http://schemas.microsoft.com/office/drawing/2014/main" id="{8FDBF157-CBEE-448D-89F7-A5EC802E0F78}"/>
              </a:ext>
            </a:extLst>
          </p:cNvPr>
          <p:cNvSpPr>
            <a:spLocks noGrp="1"/>
          </p:cNvSpPr>
          <p:nvPr>
            <p:ph type="sldNum" sz="quarter" idx="12"/>
          </p:nvPr>
        </p:nvSpPr>
        <p:spPr/>
        <p:txBody>
          <a:bodyPr/>
          <a:lstStyle/>
          <a:p>
            <a:fld id="{6D22F896-40B5-4ADD-8801-0D06FADFA095}" type="slidenum">
              <a:rPr lang="en-US" smtClean="0"/>
              <a:t>20</a:t>
            </a:fld>
            <a:endParaRPr lang="en-US"/>
          </a:p>
        </p:txBody>
      </p:sp>
      <p:sp>
        <p:nvSpPr>
          <p:cNvPr id="4" name="Textfeld 3">
            <a:extLst>
              <a:ext uri="{FF2B5EF4-FFF2-40B4-BE49-F238E27FC236}">
                <a16:creationId xmlns:a16="http://schemas.microsoft.com/office/drawing/2014/main" id="{B7750F11-43DA-40A1-9E7F-DC6EE40E31E2}"/>
              </a:ext>
            </a:extLst>
          </p:cNvPr>
          <p:cNvSpPr txBox="1"/>
          <p:nvPr/>
        </p:nvSpPr>
        <p:spPr>
          <a:xfrm>
            <a:off x="4610657" y="2714087"/>
            <a:ext cx="2970685" cy="2308324"/>
          </a:xfrm>
          <a:prstGeom prst="rect">
            <a:avLst/>
          </a:prstGeom>
          <a:noFill/>
        </p:spPr>
        <p:txBody>
          <a:bodyPr wrap="none" rtlCol="0">
            <a:spAutoFit/>
          </a:bodyPr>
          <a:lstStyle/>
          <a:p>
            <a:pPr algn="ctr"/>
            <a:r>
              <a:rPr lang="de-CH"/>
              <a:t>Invethos AG</a:t>
            </a:r>
            <a:br>
              <a:rPr lang="de-CH"/>
            </a:br>
            <a:r>
              <a:rPr lang="de-CH"/>
              <a:t>Marc Baumann</a:t>
            </a:r>
            <a:br>
              <a:rPr lang="de-CH"/>
            </a:br>
            <a:r>
              <a:rPr lang="de-CH"/>
              <a:t>Taubenstrasse 8</a:t>
            </a:r>
            <a:br>
              <a:rPr lang="de-CH"/>
            </a:br>
            <a:r>
              <a:rPr lang="de-CH"/>
              <a:t>Postfach </a:t>
            </a:r>
          </a:p>
          <a:p>
            <a:pPr algn="ctr"/>
            <a:r>
              <a:rPr lang="de-CH"/>
              <a:t>3001 Bern</a:t>
            </a:r>
          </a:p>
          <a:p>
            <a:pPr algn="ctr"/>
            <a:r>
              <a:rPr lang="de-CH"/>
              <a:t>+41 31 311 87 10</a:t>
            </a:r>
          </a:p>
          <a:p>
            <a:pPr algn="ctr"/>
            <a:r>
              <a:rPr lang="de-CH">
                <a:hlinkClick r:id="rId2"/>
              </a:rPr>
              <a:t>marc.baumann@invethos.ch</a:t>
            </a:r>
            <a:endParaRPr lang="de-CH"/>
          </a:p>
          <a:p>
            <a:pPr algn="ctr"/>
            <a:endParaRPr lang="de-CH"/>
          </a:p>
        </p:txBody>
      </p:sp>
    </p:spTree>
    <p:extLst>
      <p:ext uri="{BB962C8B-B14F-4D97-AF65-F5344CB8AC3E}">
        <p14:creationId xmlns:p14="http://schemas.microsoft.com/office/powerpoint/2010/main" val="192481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9015" y="180000"/>
            <a:ext cx="10597662" cy="1143000"/>
          </a:xfrm>
        </p:spPr>
        <p:txBody>
          <a:bodyPr>
            <a:normAutofit/>
          </a:bodyPr>
          <a:lstStyle/>
          <a:p>
            <a:pPr algn="l"/>
            <a:r>
              <a:rPr lang="de-CH" sz="2400" b="1">
                <a:latin typeface="Heebo Light" panose="00000400000000000000" pitchFamily="2" charset="-79"/>
                <a:cs typeface="Heebo Light" panose="00000400000000000000" pitchFamily="2" charset="-79"/>
              </a:rPr>
              <a:t>Die globalen Aktienmärkte haben im Oktober korrigiert, die meisten sind fürs Jahr aber immer noch komfortabel im Plus.</a:t>
            </a:r>
          </a:p>
        </p:txBody>
      </p:sp>
      <p:sp>
        <p:nvSpPr>
          <p:cNvPr id="4" name="Foliennummernplatzhalter 3"/>
          <p:cNvSpPr>
            <a:spLocks noGrp="1"/>
          </p:cNvSpPr>
          <p:nvPr>
            <p:ph type="sldNum" sz="quarter" idx="12"/>
          </p:nvPr>
        </p:nvSpPr>
        <p:spPr/>
        <p:txBody>
          <a:bodyPr/>
          <a:lstStyle/>
          <a:p>
            <a:fld id="{F4BA8064-FD5E-4BDC-AA11-31B1F4D8CA93}" type="slidenum">
              <a:rPr lang="de-CH" smtClean="0"/>
              <a:pPr/>
              <a:t>3</a:t>
            </a:fld>
            <a:endParaRPr lang="de-CH"/>
          </a:p>
        </p:txBody>
      </p:sp>
      <p:pic>
        <p:nvPicPr>
          <p:cNvPr id="7" name="Grafik 6">
            <a:extLst>
              <a:ext uri="{FF2B5EF4-FFF2-40B4-BE49-F238E27FC236}">
                <a16:creationId xmlns:a16="http://schemas.microsoft.com/office/drawing/2014/main" id="{FEAF0B91-C7F4-49BF-B9C4-5F6395B55B31}"/>
              </a:ext>
            </a:extLst>
          </p:cNvPr>
          <p:cNvPicPr>
            <a:picLocks noChangeAspect="1"/>
          </p:cNvPicPr>
          <p:nvPr/>
        </p:nvPicPr>
        <p:blipFill>
          <a:blip r:embed="rId3"/>
          <a:stretch>
            <a:fillRect/>
          </a:stretch>
        </p:blipFill>
        <p:spPr>
          <a:xfrm>
            <a:off x="875322" y="1216683"/>
            <a:ext cx="7862277" cy="5306515"/>
          </a:xfrm>
          <a:prstGeom prst="rect">
            <a:avLst/>
          </a:prstGeom>
        </p:spPr>
      </p:pic>
    </p:spTree>
    <p:extLst>
      <p:ext uri="{BB962C8B-B14F-4D97-AF65-F5344CB8AC3E}">
        <p14:creationId xmlns:p14="http://schemas.microsoft.com/office/powerpoint/2010/main" val="18204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7415" y="180000"/>
            <a:ext cx="10964985" cy="1143000"/>
          </a:xfrm>
        </p:spPr>
        <p:txBody>
          <a:bodyPr>
            <a:normAutofit/>
          </a:bodyPr>
          <a:lstStyle/>
          <a:p>
            <a:pPr algn="l"/>
            <a:r>
              <a:rPr lang="de-CH" sz="2400" b="1">
                <a:latin typeface="Heebo Light" panose="00000400000000000000" pitchFamily="2" charset="-79"/>
                <a:cs typeface="Heebo Light" panose="00000400000000000000" pitchFamily="2" charset="-79"/>
              </a:rPr>
              <a:t>Auf Sektorenebene sind Energie- und Finanzaktien die Gewinner des Jahres</a:t>
            </a:r>
          </a:p>
        </p:txBody>
      </p:sp>
      <p:sp>
        <p:nvSpPr>
          <p:cNvPr id="4" name="Foliennummernplatzhalter 3"/>
          <p:cNvSpPr>
            <a:spLocks noGrp="1"/>
          </p:cNvSpPr>
          <p:nvPr>
            <p:ph type="sldNum" sz="quarter" idx="12"/>
          </p:nvPr>
        </p:nvSpPr>
        <p:spPr/>
        <p:txBody>
          <a:bodyPr/>
          <a:lstStyle/>
          <a:p>
            <a:fld id="{F4BA8064-FD5E-4BDC-AA11-31B1F4D8CA93}" type="slidenum">
              <a:rPr lang="de-CH" smtClean="0"/>
              <a:pPr/>
              <a:t>4</a:t>
            </a:fld>
            <a:endParaRPr lang="de-CH"/>
          </a:p>
        </p:txBody>
      </p:sp>
      <p:pic>
        <p:nvPicPr>
          <p:cNvPr id="5" name="Grafik 4">
            <a:extLst>
              <a:ext uri="{FF2B5EF4-FFF2-40B4-BE49-F238E27FC236}">
                <a16:creationId xmlns:a16="http://schemas.microsoft.com/office/drawing/2014/main" id="{D83BBB70-084F-423D-A721-268F04BAC3D1}"/>
              </a:ext>
            </a:extLst>
          </p:cNvPr>
          <p:cNvPicPr>
            <a:picLocks noChangeAspect="1"/>
          </p:cNvPicPr>
          <p:nvPr/>
        </p:nvPicPr>
        <p:blipFill>
          <a:blip r:embed="rId3"/>
          <a:stretch>
            <a:fillRect/>
          </a:stretch>
        </p:blipFill>
        <p:spPr>
          <a:xfrm>
            <a:off x="893933" y="1226929"/>
            <a:ext cx="8121114" cy="4896791"/>
          </a:xfrm>
          <a:prstGeom prst="rect">
            <a:avLst/>
          </a:prstGeom>
        </p:spPr>
      </p:pic>
    </p:spTree>
    <p:extLst>
      <p:ext uri="{BB962C8B-B14F-4D97-AF65-F5344CB8AC3E}">
        <p14:creationId xmlns:p14="http://schemas.microsoft.com/office/powerpoint/2010/main" val="302331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7077" y="180000"/>
            <a:ext cx="10847753" cy="1143000"/>
          </a:xfrm>
        </p:spPr>
        <p:txBody>
          <a:bodyPr>
            <a:normAutofit/>
          </a:bodyPr>
          <a:lstStyle/>
          <a:p>
            <a:pPr algn="l"/>
            <a:r>
              <a:rPr lang="de-CH" sz="2400" b="1">
                <a:latin typeface="Heebo Light" panose="00000400000000000000" pitchFamily="2" charset="-79"/>
                <a:cs typeface="Heebo Light" panose="00000400000000000000" pitchFamily="2" charset="-79"/>
              </a:rPr>
              <a:t>SMI 2021: Auch hier sind die meisten Aktien im Plus; die Schere zwischen Top und Flop ist recht gross</a:t>
            </a:r>
          </a:p>
        </p:txBody>
      </p:sp>
      <p:sp>
        <p:nvSpPr>
          <p:cNvPr id="4" name="Foliennummernplatzhalter 3"/>
          <p:cNvSpPr>
            <a:spLocks noGrp="1"/>
          </p:cNvSpPr>
          <p:nvPr>
            <p:ph type="sldNum" sz="quarter" idx="12"/>
          </p:nvPr>
        </p:nvSpPr>
        <p:spPr/>
        <p:txBody>
          <a:bodyPr/>
          <a:lstStyle/>
          <a:p>
            <a:fld id="{F4BA8064-FD5E-4BDC-AA11-31B1F4D8CA93}" type="slidenum">
              <a:rPr lang="de-CH" smtClean="0"/>
              <a:pPr/>
              <a:t>5</a:t>
            </a:fld>
            <a:endParaRPr lang="de-CH"/>
          </a:p>
        </p:txBody>
      </p:sp>
      <p:pic>
        <p:nvPicPr>
          <p:cNvPr id="5" name="Grafik 4">
            <a:extLst>
              <a:ext uri="{FF2B5EF4-FFF2-40B4-BE49-F238E27FC236}">
                <a16:creationId xmlns:a16="http://schemas.microsoft.com/office/drawing/2014/main" id="{54EC5FB5-2110-482F-9D0A-BE71DD9E32E9}"/>
              </a:ext>
            </a:extLst>
          </p:cNvPr>
          <p:cNvPicPr>
            <a:picLocks noChangeAspect="1"/>
          </p:cNvPicPr>
          <p:nvPr/>
        </p:nvPicPr>
        <p:blipFill>
          <a:blip r:embed="rId3"/>
          <a:stretch>
            <a:fillRect/>
          </a:stretch>
        </p:blipFill>
        <p:spPr>
          <a:xfrm>
            <a:off x="965199" y="1263629"/>
            <a:ext cx="7772401" cy="5092734"/>
          </a:xfrm>
          <a:prstGeom prst="rect">
            <a:avLst/>
          </a:prstGeom>
        </p:spPr>
      </p:pic>
    </p:spTree>
    <p:extLst>
      <p:ext uri="{BB962C8B-B14F-4D97-AF65-F5344CB8AC3E}">
        <p14:creationId xmlns:p14="http://schemas.microsoft.com/office/powerpoint/2010/main" val="26491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677" y="180000"/>
            <a:ext cx="10628923" cy="1143000"/>
          </a:xfrm>
        </p:spPr>
        <p:txBody>
          <a:bodyPr>
            <a:normAutofit fontScale="90000"/>
          </a:bodyPr>
          <a:lstStyle/>
          <a:p>
            <a:pPr algn="l"/>
            <a:r>
              <a:rPr lang="de-CH" sz="2400" b="1">
                <a:latin typeface="Heebo Light" panose="00000400000000000000" pitchFamily="2" charset="-79"/>
                <a:cs typeface="Heebo Light" panose="00000400000000000000" pitchFamily="2" charset="-79"/>
              </a:rPr>
              <a:t>Die Einkaufsmanagerindizes (PMIs) haben ihren Höhepunkt überschritten. Sie liegen in den Industrieländern jedoch weiterhin über 50, was eine wachsende Wirtschaft impliziert. In China ist die aktuelle Lage schlechter, sie zeigt erste Stabilisierungs-versuche. </a:t>
            </a:r>
          </a:p>
        </p:txBody>
      </p:sp>
      <p:sp>
        <p:nvSpPr>
          <p:cNvPr id="4" name="Foliennummernplatzhalter 3"/>
          <p:cNvSpPr>
            <a:spLocks noGrp="1"/>
          </p:cNvSpPr>
          <p:nvPr>
            <p:ph type="sldNum" sz="quarter" idx="12"/>
          </p:nvPr>
        </p:nvSpPr>
        <p:spPr/>
        <p:txBody>
          <a:bodyPr/>
          <a:lstStyle/>
          <a:p>
            <a:fld id="{F4BA8064-FD5E-4BDC-AA11-31B1F4D8CA93}" type="slidenum">
              <a:rPr lang="de-CH" smtClean="0"/>
              <a:pPr/>
              <a:t>6</a:t>
            </a:fld>
            <a:endParaRPr lang="de-CH"/>
          </a:p>
        </p:txBody>
      </p:sp>
      <p:pic>
        <p:nvPicPr>
          <p:cNvPr id="8" name="Grafik 7">
            <a:extLst>
              <a:ext uri="{FF2B5EF4-FFF2-40B4-BE49-F238E27FC236}">
                <a16:creationId xmlns:a16="http://schemas.microsoft.com/office/drawing/2014/main" id="{D978A177-D142-4589-9C41-6E87AFD9D637}"/>
              </a:ext>
            </a:extLst>
          </p:cNvPr>
          <p:cNvPicPr>
            <a:picLocks noChangeAspect="1"/>
          </p:cNvPicPr>
          <p:nvPr/>
        </p:nvPicPr>
        <p:blipFill>
          <a:blip r:embed="rId3"/>
          <a:stretch>
            <a:fillRect/>
          </a:stretch>
        </p:blipFill>
        <p:spPr>
          <a:xfrm>
            <a:off x="10446677" y="2654818"/>
            <a:ext cx="914400" cy="2162175"/>
          </a:xfrm>
          <a:prstGeom prst="rect">
            <a:avLst/>
          </a:prstGeom>
        </p:spPr>
      </p:pic>
      <p:pic>
        <p:nvPicPr>
          <p:cNvPr id="3" name="Grafik 6">
            <a:extLst>
              <a:ext uri="{FF2B5EF4-FFF2-40B4-BE49-F238E27FC236}">
                <a16:creationId xmlns:a16="http://schemas.microsoft.com/office/drawing/2014/main" id="{B2CD813C-7728-4FB4-9A1A-A6EDC3D6A21F}"/>
              </a:ext>
            </a:extLst>
          </p:cNvPr>
          <p:cNvPicPr>
            <a:picLocks noChangeAspect="1"/>
          </p:cNvPicPr>
          <p:nvPr/>
        </p:nvPicPr>
        <p:blipFill>
          <a:blip r:embed="rId4"/>
          <a:stretch>
            <a:fillRect/>
          </a:stretch>
        </p:blipFill>
        <p:spPr>
          <a:xfrm>
            <a:off x="758092" y="1535760"/>
            <a:ext cx="7877907" cy="5003165"/>
          </a:xfrm>
          <a:prstGeom prst="rect">
            <a:avLst/>
          </a:prstGeom>
        </p:spPr>
      </p:pic>
    </p:spTree>
    <p:extLst>
      <p:ext uri="{BB962C8B-B14F-4D97-AF65-F5344CB8AC3E}">
        <p14:creationId xmlns:p14="http://schemas.microsoft.com/office/powerpoint/2010/main" val="5555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9">
            <a:extLst>
              <a:ext uri="{FF2B5EF4-FFF2-40B4-BE49-F238E27FC236}">
                <a16:creationId xmlns:a16="http://schemas.microsoft.com/office/drawing/2014/main" id="{F6C7D92D-B89F-4FE3-9535-1E70F7FDF247}"/>
              </a:ext>
            </a:extLst>
          </p:cNvPr>
          <p:cNvPicPr>
            <a:picLocks noChangeAspect="1"/>
          </p:cNvPicPr>
          <p:nvPr/>
        </p:nvPicPr>
        <p:blipFill>
          <a:blip r:embed="rId3"/>
          <a:stretch>
            <a:fillRect/>
          </a:stretch>
        </p:blipFill>
        <p:spPr>
          <a:xfrm>
            <a:off x="812800" y="1275454"/>
            <a:ext cx="8623036" cy="5180699"/>
          </a:xfrm>
          <a:prstGeom prst="rect">
            <a:avLst/>
          </a:prstGeom>
        </p:spPr>
      </p:pic>
      <p:sp>
        <p:nvSpPr>
          <p:cNvPr id="2" name="Titel 1"/>
          <p:cNvSpPr>
            <a:spLocks noGrp="1"/>
          </p:cNvSpPr>
          <p:nvPr>
            <p:ph type="title"/>
          </p:nvPr>
        </p:nvSpPr>
        <p:spPr>
          <a:xfrm>
            <a:off x="539262" y="180000"/>
            <a:ext cx="10503876" cy="1143000"/>
          </a:xfrm>
        </p:spPr>
        <p:txBody>
          <a:bodyPr>
            <a:normAutofit fontScale="90000"/>
          </a:bodyPr>
          <a:lstStyle/>
          <a:p>
            <a:pPr algn="l"/>
            <a:r>
              <a:rPr lang="de-CH" sz="2400" b="1">
                <a:latin typeface="Heebo Light" panose="00000400000000000000" pitchFamily="2" charset="-79"/>
                <a:cs typeface="Heebo Light" panose="00000400000000000000" pitchFamily="2" charset="-79"/>
              </a:rPr>
              <a:t>Geldpolitik: Die US Notenbank ist noch expansiv, das Tempo nimmt jedoch ab. Die Ankündigung über die Reduktion der Anleihekäufe ist erfolgt. Bis Mitte 2022 könnten diese beendet sein. Die Unterstützung für die Aktienmärkte dürfte abnehmen. </a:t>
            </a:r>
          </a:p>
        </p:txBody>
      </p:sp>
      <p:sp>
        <p:nvSpPr>
          <p:cNvPr id="4" name="Foliennummernplatzhalter 3"/>
          <p:cNvSpPr>
            <a:spLocks noGrp="1"/>
          </p:cNvSpPr>
          <p:nvPr>
            <p:ph type="sldNum" sz="quarter" idx="12"/>
          </p:nvPr>
        </p:nvSpPr>
        <p:spPr/>
        <p:txBody>
          <a:bodyPr/>
          <a:lstStyle/>
          <a:p>
            <a:fld id="{F4BA8064-FD5E-4BDC-AA11-31B1F4D8CA93}" type="slidenum">
              <a:rPr lang="de-CH" smtClean="0"/>
              <a:pPr/>
              <a:t>7</a:t>
            </a:fld>
            <a:endParaRPr lang="de-CH"/>
          </a:p>
        </p:txBody>
      </p:sp>
      <p:pic>
        <p:nvPicPr>
          <p:cNvPr id="3" name="Grafik 2" descr="Ein Bild, das Elektronik, Lautsprecher, Stereo enthält.&#10;&#10;Beschreibung automatisch generiert.">
            <a:extLst>
              <a:ext uri="{FF2B5EF4-FFF2-40B4-BE49-F238E27FC236}">
                <a16:creationId xmlns:a16="http://schemas.microsoft.com/office/drawing/2014/main" id="{827A3C50-031F-4027-8279-AE6CEBF7F66A}"/>
              </a:ext>
            </a:extLst>
          </p:cNvPr>
          <p:cNvPicPr>
            <a:picLocks noChangeAspect="1"/>
          </p:cNvPicPr>
          <p:nvPr/>
        </p:nvPicPr>
        <p:blipFill>
          <a:blip r:embed="rId4"/>
          <a:stretch>
            <a:fillRect/>
          </a:stretch>
        </p:blipFill>
        <p:spPr>
          <a:xfrm>
            <a:off x="10585938" y="2347912"/>
            <a:ext cx="914400" cy="2162175"/>
          </a:xfrm>
          <a:prstGeom prst="rect">
            <a:avLst/>
          </a:prstGeom>
        </p:spPr>
      </p:pic>
    </p:spTree>
    <p:extLst>
      <p:ext uri="{BB962C8B-B14F-4D97-AF65-F5344CB8AC3E}">
        <p14:creationId xmlns:p14="http://schemas.microsoft.com/office/powerpoint/2010/main" val="2535277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261" y="180000"/>
            <a:ext cx="10863385" cy="1143000"/>
          </a:xfrm>
        </p:spPr>
        <p:txBody>
          <a:bodyPr>
            <a:normAutofit fontScale="90000"/>
          </a:bodyPr>
          <a:lstStyle/>
          <a:p>
            <a:pPr algn="l"/>
            <a:r>
              <a:rPr lang="de-CH" sz="2400" b="1">
                <a:latin typeface="Heebo Light"/>
                <a:cs typeface="Heebo Light"/>
              </a:rPr>
              <a:t>Die Realzinsen (Nominalzinsen minus Inflation) sind weiterhin im negativen Bereich, das spricht nicht für Obligationen. Für Aktien ist das im Moment noch unterstützend.</a:t>
            </a:r>
            <a:endParaRPr lang="de-CH" sz="2400" b="1">
              <a:latin typeface="Heebo Light" panose="00000400000000000000" pitchFamily="2" charset="-79"/>
              <a:cs typeface="Heebo Light" panose="00000400000000000000" pitchFamily="2" charset="-79"/>
            </a:endParaRPr>
          </a:p>
        </p:txBody>
      </p:sp>
      <p:sp>
        <p:nvSpPr>
          <p:cNvPr id="4" name="Foliennummernplatzhalter 3"/>
          <p:cNvSpPr>
            <a:spLocks noGrp="1"/>
          </p:cNvSpPr>
          <p:nvPr>
            <p:ph type="sldNum" sz="quarter" idx="12"/>
          </p:nvPr>
        </p:nvSpPr>
        <p:spPr/>
        <p:txBody>
          <a:bodyPr/>
          <a:lstStyle/>
          <a:p>
            <a:fld id="{F4BA8064-FD5E-4BDC-AA11-31B1F4D8CA93}" type="slidenum">
              <a:rPr lang="de-CH" smtClean="0"/>
              <a:pPr/>
              <a:t>8</a:t>
            </a:fld>
            <a:endParaRPr lang="de-CH"/>
          </a:p>
        </p:txBody>
      </p:sp>
      <p:pic>
        <p:nvPicPr>
          <p:cNvPr id="7" name="Grafik 6">
            <a:extLst>
              <a:ext uri="{FF2B5EF4-FFF2-40B4-BE49-F238E27FC236}">
                <a16:creationId xmlns:a16="http://schemas.microsoft.com/office/drawing/2014/main" id="{05D17908-CE40-4814-AEFE-E2BDE94CC6C6}"/>
              </a:ext>
            </a:extLst>
          </p:cNvPr>
          <p:cNvPicPr>
            <a:picLocks noChangeAspect="1"/>
          </p:cNvPicPr>
          <p:nvPr/>
        </p:nvPicPr>
        <p:blipFill>
          <a:blip r:embed="rId3"/>
          <a:stretch>
            <a:fillRect/>
          </a:stretch>
        </p:blipFill>
        <p:spPr>
          <a:xfrm>
            <a:off x="10406528" y="2844319"/>
            <a:ext cx="923925" cy="1990725"/>
          </a:xfrm>
          <a:prstGeom prst="rect">
            <a:avLst/>
          </a:prstGeom>
        </p:spPr>
      </p:pic>
      <p:pic>
        <p:nvPicPr>
          <p:cNvPr id="5" name="Grafik 7">
            <a:extLst>
              <a:ext uri="{FF2B5EF4-FFF2-40B4-BE49-F238E27FC236}">
                <a16:creationId xmlns:a16="http://schemas.microsoft.com/office/drawing/2014/main" id="{C87D113E-8725-4A2C-9831-DF2B867F8678}"/>
              </a:ext>
            </a:extLst>
          </p:cNvPr>
          <p:cNvPicPr>
            <a:picLocks noChangeAspect="1"/>
          </p:cNvPicPr>
          <p:nvPr/>
        </p:nvPicPr>
        <p:blipFill>
          <a:blip r:embed="rId4"/>
          <a:stretch>
            <a:fillRect/>
          </a:stretch>
        </p:blipFill>
        <p:spPr>
          <a:xfrm>
            <a:off x="609600" y="1536154"/>
            <a:ext cx="7441938" cy="4820209"/>
          </a:xfrm>
          <a:prstGeom prst="rect">
            <a:avLst/>
          </a:prstGeom>
        </p:spPr>
      </p:pic>
    </p:spTree>
    <p:extLst>
      <p:ext uri="{BB962C8B-B14F-4D97-AF65-F5344CB8AC3E}">
        <p14:creationId xmlns:p14="http://schemas.microsoft.com/office/powerpoint/2010/main" val="88612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6154" y="180000"/>
            <a:ext cx="10996246" cy="1143000"/>
          </a:xfrm>
        </p:spPr>
        <p:txBody>
          <a:bodyPr>
            <a:normAutofit/>
          </a:bodyPr>
          <a:lstStyle/>
          <a:p>
            <a:pPr algn="l"/>
            <a:r>
              <a:rPr lang="de-CH" sz="2400" b="1">
                <a:latin typeface="Heebo Light"/>
                <a:cs typeface="Heebo Light"/>
              </a:rPr>
              <a:t>Die Inflationserwartungen steigen weiter. Bei Werten in den USA von rund 2.5% sind sie immer noch im Toleranzbereich der Notenbank.</a:t>
            </a:r>
            <a:endParaRPr lang="de-CH" sz="2400" b="1">
              <a:latin typeface="Heebo Light" panose="00000400000000000000" pitchFamily="2" charset="-79"/>
              <a:cs typeface="Heebo Light" panose="00000400000000000000" pitchFamily="2" charset="-79"/>
            </a:endParaRPr>
          </a:p>
        </p:txBody>
      </p:sp>
      <p:sp>
        <p:nvSpPr>
          <p:cNvPr id="4" name="Foliennummernplatzhalter 3"/>
          <p:cNvSpPr>
            <a:spLocks noGrp="1"/>
          </p:cNvSpPr>
          <p:nvPr>
            <p:ph type="sldNum" sz="quarter" idx="12"/>
          </p:nvPr>
        </p:nvSpPr>
        <p:spPr/>
        <p:txBody>
          <a:bodyPr/>
          <a:lstStyle/>
          <a:p>
            <a:fld id="{F4BA8064-FD5E-4BDC-AA11-31B1F4D8CA93}" type="slidenum">
              <a:rPr lang="de-CH" smtClean="0"/>
              <a:pPr/>
              <a:t>9</a:t>
            </a:fld>
            <a:endParaRPr lang="de-CH"/>
          </a:p>
        </p:txBody>
      </p:sp>
      <p:pic>
        <p:nvPicPr>
          <p:cNvPr id="8" name="Grafik 7">
            <a:extLst>
              <a:ext uri="{FF2B5EF4-FFF2-40B4-BE49-F238E27FC236}">
                <a16:creationId xmlns:a16="http://schemas.microsoft.com/office/drawing/2014/main" id="{E7AECB5D-4AB9-47E5-AC91-E99BBEF3ECD1}"/>
              </a:ext>
            </a:extLst>
          </p:cNvPr>
          <p:cNvPicPr>
            <a:picLocks noChangeAspect="1"/>
          </p:cNvPicPr>
          <p:nvPr/>
        </p:nvPicPr>
        <p:blipFill>
          <a:blip r:embed="rId3"/>
          <a:stretch>
            <a:fillRect/>
          </a:stretch>
        </p:blipFill>
        <p:spPr>
          <a:xfrm>
            <a:off x="730142" y="1180268"/>
            <a:ext cx="8593612" cy="5318827"/>
          </a:xfrm>
          <a:prstGeom prst="rect">
            <a:avLst/>
          </a:prstGeom>
        </p:spPr>
      </p:pic>
    </p:spTree>
    <p:extLst>
      <p:ext uri="{BB962C8B-B14F-4D97-AF65-F5344CB8AC3E}">
        <p14:creationId xmlns:p14="http://schemas.microsoft.com/office/powerpoint/2010/main" val="3060605142"/>
      </p:ext>
    </p:extLst>
  </p:cSld>
  <p:clrMapOvr>
    <a:masterClrMapping/>
  </p:clrMapOvr>
</p:sld>
</file>

<file path=ppt/theme/theme1.xml><?xml version="1.0" encoding="utf-8"?>
<a:theme xmlns:a="http://schemas.openxmlformats.org/drawingml/2006/main" name="Invethos Hell">
  <a:themeElements>
    <a:clrScheme name="Invethos AG">
      <a:dk1>
        <a:srgbClr val="3B4B59"/>
      </a:dk1>
      <a:lt1>
        <a:srgbClr val="FFFFFF"/>
      </a:lt1>
      <a:dk2>
        <a:srgbClr val="3B4B59"/>
      </a:dk2>
      <a:lt2>
        <a:srgbClr val="FFFFFF"/>
      </a:lt2>
      <a:accent1>
        <a:srgbClr val="828AC4"/>
      </a:accent1>
      <a:accent2>
        <a:srgbClr val="FF9000"/>
      </a:accent2>
      <a:accent3>
        <a:srgbClr val="3E631D"/>
      </a:accent3>
      <a:accent4>
        <a:srgbClr val="639D6E"/>
      </a:accent4>
      <a:accent5>
        <a:srgbClr val="FFB44F"/>
      </a:accent5>
      <a:accent6>
        <a:srgbClr val="B4B392"/>
      </a:accent6>
      <a:hlink>
        <a:srgbClr val="CC9900"/>
      </a:hlink>
      <a:folHlink>
        <a:srgbClr val="969696"/>
      </a:folHlink>
    </a:clrScheme>
    <a:fontScheme name="Benutzerdefiniert 1">
      <a:majorFont>
        <a:latin typeface="Heebo Light"/>
        <a:ea typeface=""/>
        <a:cs typeface=""/>
      </a:majorFont>
      <a:minorFont>
        <a:latin typeface="Heebo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vethos Hell" id="{AAC943B1-B79C-4BE0-9508-B629B41212EC}" vid="{371622B1-0EC3-430A-B38D-2E89127626D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8E99C3F870A445A63F6C90660D0522" ma:contentTypeVersion="7" ma:contentTypeDescription="Create a new document." ma:contentTypeScope="" ma:versionID="333888e66b9d07e0b35f4a5f6db2dbd8">
  <xsd:schema xmlns:xsd="http://www.w3.org/2001/XMLSchema" xmlns:xs="http://www.w3.org/2001/XMLSchema" xmlns:p="http://schemas.microsoft.com/office/2006/metadata/properties" xmlns:ns2="590abf99-0d0f-42cc-a333-b9c11849edf1" targetNamespace="http://schemas.microsoft.com/office/2006/metadata/properties" ma:root="true" ma:fieldsID="53d0e5c125503a013b4ca8e2ec6a99a2" ns2:_="">
    <xsd:import namespace="590abf99-0d0f-42cc-a333-b9c11849ed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0abf99-0d0f-42cc-a333-b9c11849ed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72686F-920D-42C1-B681-40AAD3D4796D}">
  <ds:schemaRefs>
    <ds:schemaRef ds:uri="590abf99-0d0f-42cc-a333-b9c11849ed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F64BBB-219C-45B2-A4DF-1EA5860F3B09}">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schemas.microsoft.com/office/infopath/2007/PartnerControls"/>
    <ds:schemaRef ds:uri="590abf99-0d0f-42cc-a333-b9c11849edf1"/>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AA953442-2D9D-4C00-AACC-A1BC911CF8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Invethos Hell</Template>
  <TotalTime>0</TotalTime>
  <Words>1298</Words>
  <Application>Microsoft Office PowerPoint</Application>
  <PresentationFormat>Breitbild</PresentationFormat>
  <Paragraphs>190</Paragraphs>
  <Slides>20</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20</vt:i4>
      </vt:variant>
    </vt:vector>
  </HeadingPairs>
  <TitlesOfParts>
    <vt:vector size="24" baseType="lpstr">
      <vt:lpstr>Arial</vt:lpstr>
      <vt:lpstr>Calibri</vt:lpstr>
      <vt:lpstr>Heebo Light</vt:lpstr>
      <vt:lpstr>Invethos Hell</vt:lpstr>
      <vt:lpstr>Invethos Anlagen Fokus Inflation, Rück- und Ausblick</vt:lpstr>
      <vt:lpstr>Die «grossen» Themen</vt:lpstr>
      <vt:lpstr>Die globalen Aktienmärkte haben im Oktober korrigiert, die meisten sind fürs Jahr aber immer noch komfortabel im Plus.</vt:lpstr>
      <vt:lpstr>Auf Sektorenebene sind Energie- und Finanzaktien die Gewinner des Jahres</vt:lpstr>
      <vt:lpstr>SMI 2021: Auch hier sind die meisten Aktien im Plus; die Schere zwischen Top und Flop ist recht gross</vt:lpstr>
      <vt:lpstr>Die Einkaufsmanagerindizes (PMIs) haben ihren Höhepunkt überschritten. Sie liegen in den Industrieländern jedoch weiterhin über 50, was eine wachsende Wirtschaft impliziert. In China ist die aktuelle Lage schlechter, sie zeigt erste Stabilisierungs-versuche. </vt:lpstr>
      <vt:lpstr>Geldpolitik: Die US Notenbank ist noch expansiv, das Tempo nimmt jedoch ab. Die Ankündigung über die Reduktion der Anleihekäufe ist erfolgt. Bis Mitte 2022 könnten diese beendet sein. Die Unterstützung für die Aktienmärkte dürfte abnehmen. </vt:lpstr>
      <vt:lpstr>Die Realzinsen (Nominalzinsen minus Inflation) sind weiterhin im negativen Bereich, das spricht nicht für Obligationen. Für Aktien ist das im Moment noch unterstützend.</vt:lpstr>
      <vt:lpstr>Die Inflationserwartungen steigen weiter. Bei Werten in den USA von rund 2.5% sind sie immer noch im Toleranzbereich der Notenbank.</vt:lpstr>
      <vt:lpstr>Inflation: Am Besten denkt man in Szenarien. Wir halten das Szenario 1 für am wahrscheinlichsten; Bei höheren Zinsen werden sich die Notenbanken mit Szenario 2 auseinander setzen müssen </vt:lpstr>
      <vt:lpstr>In einem inflationären Umfeld sind Titel mit einer gewissen Preismacht im Vordergrund. Wir haben dazu eine Empfehlungsliste ausgearbeitet.</vt:lpstr>
      <vt:lpstr>Die Aktienbewertungen in den USA sind weiterhin sehr hoch; in anderen Teilen sind sie nur leicht überdurchschnittlich</vt:lpstr>
      <vt:lpstr>Der allgemeine Trend des MSCI World könnte zumindest kurzfristig gebrochen worden sein; Finanzwerte zeigen eine gewisse Stärke gegenüber dem MSCI World, wobei die Technologiewerte eventuell am oberen Ende angekommen sind </vt:lpstr>
      <vt:lpstr>Der langfristige Trend des S&amp;P 500 ist sicherlich noch intakt. Er ist jedoch am oberen Ende des langfristigen Trendkanals angelangt, was die Wahrscheinlichkeit einer Korrektur erhöht.</vt:lpstr>
      <vt:lpstr>Die allgemeine Stimmung ist neutral. Weder das eine noch das andere Lager überwiegt im Moment. Das kann sich jedoch schnell ändern.</vt:lpstr>
      <vt:lpstr>PowerPoint-Präsentation</vt:lpstr>
      <vt:lpstr>Das Ende der Börsenblase hängt stark von der Zinsentwicklung ab. Sollten die Zinsen steigen, wäre das für den Grossteil der Aktien nicht förderlich. Die Unterstützungen nehmen tendenziell ab. Banken könnten von höheren Zinsen profitieren.</vt:lpstr>
      <vt:lpstr>Die Probleme in China, ausgelöst unter anderem durch die mögliche Insolvenz des Immobilienentwicklers «Evergrande», haben sich bisweilen nicht auf den Rest der Welt ausgeweitet. Sie führen jedoch wahrscheinlich zu einer Dämpfung des Wachstums (in China).</vt:lpstr>
      <vt:lpstr>Der Goldpreis steckt in einem Dilemma, er verharrt um 1’750 USD. Höhere Realzinsen (Nominalzinsen abzüglich der Inflation) machen das Gold unattraktiver. Dem Gold wird aber auch ein gewisser «Katastrophenschutz» zugesprochen. Im Moment scheinen sich die Marktteilnehmer nicht einig zu sein, welchem Szenario sie folgen sollen.</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Denken hilft zwar, nützt aber nichts</dc:title>
  <dc:creator>Marc Baumann</dc:creator>
  <cp:lastModifiedBy>Beatrice Baumann</cp:lastModifiedBy>
  <cp:revision>3</cp:revision>
  <cp:lastPrinted>2021-07-01T07:59:27Z</cp:lastPrinted>
  <dcterms:created xsi:type="dcterms:W3CDTF">2021-05-04T06:17:49Z</dcterms:created>
  <dcterms:modified xsi:type="dcterms:W3CDTF">2021-10-15T08:10:35Z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0x010100E78E99C3F870A445A63F6C90660D0522</vt:lpwstr>
  </property>
</Properties>
</file>